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5"/>
  </p:notesMasterIdLst>
  <p:sldIdLst>
    <p:sldId id="256" r:id="rId2"/>
    <p:sldId id="257" r:id="rId3"/>
    <p:sldId id="259" r:id="rId4"/>
    <p:sldId id="261" r:id="rId5"/>
    <p:sldId id="262" r:id="rId6"/>
    <p:sldId id="263" r:id="rId7"/>
    <p:sldId id="264" r:id="rId8"/>
    <p:sldId id="266" r:id="rId9"/>
    <p:sldId id="301" r:id="rId10"/>
    <p:sldId id="293" r:id="rId11"/>
    <p:sldId id="281" r:id="rId12"/>
    <p:sldId id="282" r:id="rId13"/>
    <p:sldId id="299" r:id="rId14"/>
    <p:sldId id="283" r:id="rId15"/>
    <p:sldId id="294" r:id="rId16"/>
    <p:sldId id="285" r:id="rId17"/>
    <p:sldId id="286" r:id="rId18"/>
    <p:sldId id="298" r:id="rId19"/>
    <p:sldId id="300" r:id="rId20"/>
    <p:sldId id="296" r:id="rId21"/>
    <p:sldId id="288" r:id="rId22"/>
    <p:sldId id="302" r:id="rId23"/>
    <p:sldId id="291" r:id="rId24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973EB"/>
    <a:srgbClr val="7EB2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Stile medio 3 - Colore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82"/>
  </p:normalViewPr>
  <p:slideViewPr>
    <p:cSldViewPr snapToGrid="0">
      <p:cViewPr varScale="1">
        <p:scale>
          <a:sx n="78" d="100"/>
          <a:sy n="78" d="100"/>
        </p:scale>
        <p:origin x="85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sv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sv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C04426E-3E71-4E4F-A424-4CA3A0079CDA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1195208-350D-47C3-B078-6893C9DD5FE0}">
      <dgm:prSet/>
      <dgm:spPr/>
      <dgm:t>
        <a:bodyPr/>
        <a:lstStyle/>
        <a:p>
          <a:r>
            <a:rPr lang="en-GB" noProof="0" dirty="0"/>
            <a:t>1. Aim of the project</a:t>
          </a:r>
        </a:p>
      </dgm:t>
    </dgm:pt>
    <dgm:pt modelId="{6131F326-9B6A-431A-B471-BF50A2315401}" type="parTrans" cxnId="{93D5EFB0-7945-4CB0-BDF4-7F12F80DC3D4}">
      <dgm:prSet/>
      <dgm:spPr/>
      <dgm:t>
        <a:bodyPr/>
        <a:lstStyle/>
        <a:p>
          <a:endParaRPr lang="en-US"/>
        </a:p>
      </dgm:t>
    </dgm:pt>
    <dgm:pt modelId="{E685BA22-06F2-4511-B149-26040A03E5B0}" type="sibTrans" cxnId="{93D5EFB0-7945-4CB0-BDF4-7F12F80DC3D4}">
      <dgm:prSet/>
      <dgm:spPr/>
      <dgm:t>
        <a:bodyPr/>
        <a:lstStyle/>
        <a:p>
          <a:endParaRPr lang="en-US"/>
        </a:p>
      </dgm:t>
    </dgm:pt>
    <dgm:pt modelId="{4E30817E-8095-4737-B199-BC9A2F04FE83}">
      <dgm:prSet/>
      <dgm:spPr/>
      <dgm:t>
        <a:bodyPr/>
        <a:lstStyle/>
        <a:p>
          <a:r>
            <a:rPr lang="en-GB" noProof="0"/>
            <a:t>2. Customer Classification</a:t>
          </a:r>
          <a:endParaRPr lang="en-GB" noProof="0" dirty="0"/>
        </a:p>
      </dgm:t>
    </dgm:pt>
    <dgm:pt modelId="{A621FA7C-FE3C-4EC2-8C2C-A428C883EFAE}" type="parTrans" cxnId="{031E0C94-BFF4-44C9-B51C-B85BFCD32BD7}">
      <dgm:prSet/>
      <dgm:spPr/>
      <dgm:t>
        <a:bodyPr/>
        <a:lstStyle/>
        <a:p>
          <a:endParaRPr lang="en-US"/>
        </a:p>
      </dgm:t>
    </dgm:pt>
    <dgm:pt modelId="{877CE36B-F572-43E4-A680-150176C81CAD}" type="sibTrans" cxnId="{031E0C94-BFF4-44C9-B51C-B85BFCD32BD7}">
      <dgm:prSet/>
      <dgm:spPr/>
      <dgm:t>
        <a:bodyPr/>
        <a:lstStyle/>
        <a:p>
          <a:endParaRPr lang="en-US"/>
        </a:p>
      </dgm:t>
    </dgm:pt>
    <dgm:pt modelId="{DEADD468-E394-4AC1-805A-235CAE440178}">
      <dgm:prSet/>
      <dgm:spPr/>
      <dgm:t>
        <a:bodyPr/>
        <a:lstStyle/>
        <a:p>
          <a:r>
            <a:rPr lang="en-GB" noProof="0"/>
            <a:t>2. Replica Construction</a:t>
          </a:r>
          <a:endParaRPr lang="en-GB" noProof="0" dirty="0"/>
        </a:p>
      </dgm:t>
    </dgm:pt>
    <dgm:pt modelId="{D838B177-15F5-448F-BB35-397952722609}" type="parTrans" cxnId="{9B5C965E-B015-49A8-877A-CEFDF9488B93}">
      <dgm:prSet/>
      <dgm:spPr/>
      <dgm:t>
        <a:bodyPr/>
        <a:lstStyle/>
        <a:p>
          <a:endParaRPr lang="en-US"/>
        </a:p>
      </dgm:t>
    </dgm:pt>
    <dgm:pt modelId="{8707B561-3CB7-476A-BEDB-5600DB38DA9D}" type="sibTrans" cxnId="{9B5C965E-B015-49A8-877A-CEFDF9488B93}">
      <dgm:prSet/>
      <dgm:spPr/>
      <dgm:t>
        <a:bodyPr/>
        <a:lstStyle/>
        <a:p>
          <a:endParaRPr lang="en-US"/>
        </a:p>
      </dgm:t>
    </dgm:pt>
    <dgm:pt modelId="{F547C816-DF17-4F9C-97BA-1BBE68E5BCED}">
      <dgm:prSet/>
      <dgm:spPr/>
      <dgm:t>
        <a:bodyPr/>
        <a:lstStyle/>
        <a:p>
          <a:r>
            <a:rPr lang="en-GB" noProof="0"/>
            <a:t>4. Anomaly Detection</a:t>
          </a:r>
          <a:endParaRPr lang="en-GB" noProof="0" dirty="0"/>
        </a:p>
      </dgm:t>
    </dgm:pt>
    <dgm:pt modelId="{33DABC5F-66E8-47CF-B307-2D3DECCCA65C}" type="parTrans" cxnId="{CF22BBDD-5E4F-4EC0-ACD0-0C1298E6AF1B}">
      <dgm:prSet/>
      <dgm:spPr/>
      <dgm:t>
        <a:bodyPr/>
        <a:lstStyle/>
        <a:p>
          <a:endParaRPr lang="en-US"/>
        </a:p>
      </dgm:t>
    </dgm:pt>
    <dgm:pt modelId="{DBF127D0-67FC-476B-A283-CB6858DCEB84}" type="sibTrans" cxnId="{CF22BBDD-5E4F-4EC0-ACD0-0C1298E6AF1B}">
      <dgm:prSet/>
      <dgm:spPr/>
      <dgm:t>
        <a:bodyPr/>
        <a:lstStyle/>
        <a:p>
          <a:endParaRPr lang="en-US"/>
        </a:p>
      </dgm:t>
    </dgm:pt>
    <dgm:pt modelId="{5DABA818-9AB2-46C1-9B45-83A8C5A2DFFB}">
      <dgm:prSet/>
      <dgm:spPr/>
      <dgm:t>
        <a:bodyPr/>
        <a:lstStyle/>
        <a:p>
          <a:r>
            <a:rPr lang="en-GB" noProof="0"/>
            <a:t>5. Replica with Anomaly Detection</a:t>
          </a:r>
          <a:endParaRPr lang="en-GB" noProof="0" dirty="0"/>
        </a:p>
      </dgm:t>
    </dgm:pt>
    <dgm:pt modelId="{8CF80FC4-99D4-481B-8016-8203CF7FB8FD}" type="parTrans" cxnId="{FB1A8299-D4AD-40ED-B7D7-06A8282B639F}">
      <dgm:prSet/>
      <dgm:spPr/>
      <dgm:t>
        <a:bodyPr/>
        <a:lstStyle/>
        <a:p>
          <a:endParaRPr lang="en-US"/>
        </a:p>
      </dgm:t>
    </dgm:pt>
    <dgm:pt modelId="{5014A079-5183-4606-92E2-651AFC3550BE}" type="sibTrans" cxnId="{FB1A8299-D4AD-40ED-B7D7-06A8282B639F}">
      <dgm:prSet/>
      <dgm:spPr/>
      <dgm:t>
        <a:bodyPr/>
        <a:lstStyle/>
        <a:p>
          <a:endParaRPr lang="en-US"/>
        </a:p>
      </dgm:t>
    </dgm:pt>
    <dgm:pt modelId="{FE9EDD6E-4289-45EF-AAC4-FCEF066EBED2}">
      <dgm:prSet/>
      <dgm:spPr/>
      <dgm:t>
        <a:bodyPr/>
        <a:lstStyle/>
        <a:p>
          <a:r>
            <a:rPr lang="en-GB" noProof="0"/>
            <a:t>6. Recommender System</a:t>
          </a:r>
          <a:endParaRPr lang="en-GB" noProof="0" dirty="0"/>
        </a:p>
      </dgm:t>
    </dgm:pt>
    <dgm:pt modelId="{D7013969-96B7-4B2B-A94F-9D85C297F9C4}" type="parTrans" cxnId="{1E99F848-F7A9-4A9D-AC21-90757E83DA5D}">
      <dgm:prSet/>
      <dgm:spPr/>
      <dgm:t>
        <a:bodyPr/>
        <a:lstStyle/>
        <a:p>
          <a:endParaRPr lang="en-US"/>
        </a:p>
      </dgm:t>
    </dgm:pt>
    <dgm:pt modelId="{3DE4659E-B0AE-48D2-93C6-4A4E26DB3FA7}" type="sibTrans" cxnId="{1E99F848-F7A9-4A9D-AC21-90757E83DA5D}">
      <dgm:prSet/>
      <dgm:spPr/>
      <dgm:t>
        <a:bodyPr/>
        <a:lstStyle/>
        <a:p>
          <a:endParaRPr lang="en-US"/>
        </a:p>
      </dgm:t>
    </dgm:pt>
    <dgm:pt modelId="{C9A2ECC3-4EF9-44FF-8196-87601AA645B1}">
      <dgm:prSet/>
      <dgm:spPr/>
      <dgm:t>
        <a:bodyPr/>
        <a:lstStyle/>
        <a:p>
          <a:r>
            <a:rPr lang="en-GB" noProof="0"/>
            <a:t>7. WebApp</a:t>
          </a:r>
          <a:endParaRPr lang="en-GB" noProof="0" dirty="0"/>
        </a:p>
      </dgm:t>
    </dgm:pt>
    <dgm:pt modelId="{1600A13A-D4A8-46B2-941A-2094F27496C9}" type="parTrans" cxnId="{6BB9C2D1-78CF-4A28-B2EA-D7A9BD19E222}">
      <dgm:prSet/>
      <dgm:spPr/>
      <dgm:t>
        <a:bodyPr/>
        <a:lstStyle/>
        <a:p>
          <a:endParaRPr lang="en-US"/>
        </a:p>
      </dgm:t>
    </dgm:pt>
    <dgm:pt modelId="{3946F5D2-D509-4542-AD29-65BF5A889402}" type="sibTrans" cxnId="{6BB9C2D1-78CF-4A28-B2EA-D7A9BD19E222}">
      <dgm:prSet/>
      <dgm:spPr/>
      <dgm:t>
        <a:bodyPr/>
        <a:lstStyle/>
        <a:p>
          <a:endParaRPr lang="en-US"/>
        </a:p>
      </dgm:t>
    </dgm:pt>
    <dgm:pt modelId="{ABAEC5BA-2FA1-6842-B6ED-2A68A983EC93}" type="pres">
      <dgm:prSet presAssocID="{5C04426E-3E71-4E4F-A424-4CA3A0079CDA}" presName="vert0" presStyleCnt="0">
        <dgm:presLayoutVars>
          <dgm:dir/>
          <dgm:animOne val="branch"/>
          <dgm:animLvl val="lvl"/>
        </dgm:presLayoutVars>
      </dgm:prSet>
      <dgm:spPr/>
    </dgm:pt>
    <dgm:pt modelId="{010FBD5C-EDB5-8341-901D-9396E3758DCC}" type="pres">
      <dgm:prSet presAssocID="{41195208-350D-47C3-B078-6893C9DD5FE0}" presName="thickLine" presStyleLbl="alignNode1" presStyleIdx="0" presStyleCnt="7"/>
      <dgm:spPr/>
    </dgm:pt>
    <dgm:pt modelId="{C292E5A5-DE14-874A-AD5E-F28DD44D8D36}" type="pres">
      <dgm:prSet presAssocID="{41195208-350D-47C3-B078-6893C9DD5FE0}" presName="horz1" presStyleCnt="0"/>
      <dgm:spPr/>
    </dgm:pt>
    <dgm:pt modelId="{BFA74C63-79B0-4E41-B636-80B36D566242}" type="pres">
      <dgm:prSet presAssocID="{41195208-350D-47C3-B078-6893C9DD5FE0}" presName="tx1" presStyleLbl="revTx" presStyleIdx="0" presStyleCnt="7"/>
      <dgm:spPr/>
    </dgm:pt>
    <dgm:pt modelId="{C4F70B2E-82B1-034F-8D49-8D2B5C6695FF}" type="pres">
      <dgm:prSet presAssocID="{41195208-350D-47C3-B078-6893C9DD5FE0}" presName="vert1" presStyleCnt="0"/>
      <dgm:spPr/>
    </dgm:pt>
    <dgm:pt modelId="{471B6786-D043-5947-95A6-ACF0B1A509E0}" type="pres">
      <dgm:prSet presAssocID="{4E30817E-8095-4737-B199-BC9A2F04FE83}" presName="thickLine" presStyleLbl="alignNode1" presStyleIdx="1" presStyleCnt="7"/>
      <dgm:spPr/>
    </dgm:pt>
    <dgm:pt modelId="{78CA12F0-1AA2-1C41-8796-553A13584BF8}" type="pres">
      <dgm:prSet presAssocID="{4E30817E-8095-4737-B199-BC9A2F04FE83}" presName="horz1" presStyleCnt="0"/>
      <dgm:spPr/>
    </dgm:pt>
    <dgm:pt modelId="{11674B83-C8CF-A140-BB22-4FBEDC25EF0E}" type="pres">
      <dgm:prSet presAssocID="{4E30817E-8095-4737-B199-BC9A2F04FE83}" presName="tx1" presStyleLbl="revTx" presStyleIdx="1" presStyleCnt="7"/>
      <dgm:spPr/>
    </dgm:pt>
    <dgm:pt modelId="{FA854A4C-217C-A240-92ED-3FE8C0EB2863}" type="pres">
      <dgm:prSet presAssocID="{4E30817E-8095-4737-B199-BC9A2F04FE83}" presName="vert1" presStyleCnt="0"/>
      <dgm:spPr/>
    </dgm:pt>
    <dgm:pt modelId="{8CAB2858-DF14-164D-9C42-6F049E5FAB1E}" type="pres">
      <dgm:prSet presAssocID="{DEADD468-E394-4AC1-805A-235CAE440178}" presName="thickLine" presStyleLbl="alignNode1" presStyleIdx="2" presStyleCnt="7"/>
      <dgm:spPr/>
    </dgm:pt>
    <dgm:pt modelId="{AE427178-5010-5343-805A-55575243AB1F}" type="pres">
      <dgm:prSet presAssocID="{DEADD468-E394-4AC1-805A-235CAE440178}" presName="horz1" presStyleCnt="0"/>
      <dgm:spPr/>
    </dgm:pt>
    <dgm:pt modelId="{CFE0A05D-D225-EB4D-B02E-E813035D5CE6}" type="pres">
      <dgm:prSet presAssocID="{DEADD468-E394-4AC1-805A-235CAE440178}" presName="tx1" presStyleLbl="revTx" presStyleIdx="2" presStyleCnt="7"/>
      <dgm:spPr/>
    </dgm:pt>
    <dgm:pt modelId="{8BDF90A5-4308-8245-8709-E7A84031ABAB}" type="pres">
      <dgm:prSet presAssocID="{DEADD468-E394-4AC1-805A-235CAE440178}" presName="vert1" presStyleCnt="0"/>
      <dgm:spPr/>
    </dgm:pt>
    <dgm:pt modelId="{3EBC8055-90A4-7642-A16C-1C0F5A63839C}" type="pres">
      <dgm:prSet presAssocID="{F547C816-DF17-4F9C-97BA-1BBE68E5BCED}" presName="thickLine" presStyleLbl="alignNode1" presStyleIdx="3" presStyleCnt="7"/>
      <dgm:spPr/>
    </dgm:pt>
    <dgm:pt modelId="{57B376D3-E731-1649-A9C0-F7D2BF21ACAC}" type="pres">
      <dgm:prSet presAssocID="{F547C816-DF17-4F9C-97BA-1BBE68E5BCED}" presName="horz1" presStyleCnt="0"/>
      <dgm:spPr/>
    </dgm:pt>
    <dgm:pt modelId="{7959198E-DFA2-5F46-A0C8-48CD1B091330}" type="pres">
      <dgm:prSet presAssocID="{F547C816-DF17-4F9C-97BA-1BBE68E5BCED}" presName="tx1" presStyleLbl="revTx" presStyleIdx="3" presStyleCnt="7"/>
      <dgm:spPr/>
    </dgm:pt>
    <dgm:pt modelId="{7C5DB14C-AE1C-C842-9E15-4AE8148E6DA4}" type="pres">
      <dgm:prSet presAssocID="{F547C816-DF17-4F9C-97BA-1BBE68E5BCED}" presName="vert1" presStyleCnt="0"/>
      <dgm:spPr/>
    </dgm:pt>
    <dgm:pt modelId="{6FAD49BA-17E0-3C4B-BA42-C87D62562F4D}" type="pres">
      <dgm:prSet presAssocID="{5DABA818-9AB2-46C1-9B45-83A8C5A2DFFB}" presName="thickLine" presStyleLbl="alignNode1" presStyleIdx="4" presStyleCnt="7"/>
      <dgm:spPr/>
    </dgm:pt>
    <dgm:pt modelId="{51E01A94-EAA5-3D42-999F-E48D28BDB38C}" type="pres">
      <dgm:prSet presAssocID="{5DABA818-9AB2-46C1-9B45-83A8C5A2DFFB}" presName="horz1" presStyleCnt="0"/>
      <dgm:spPr/>
    </dgm:pt>
    <dgm:pt modelId="{867B0DAE-8025-224D-90A5-679F8BB79427}" type="pres">
      <dgm:prSet presAssocID="{5DABA818-9AB2-46C1-9B45-83A8C5A2DFFB}" presName="tx1" presStyleLbl="revTx" presStyleIdx="4" presStyleCnt="7"/>
      <dgm:spPr/>
    </dgm:pt>
    <dgm:pt modelId="{290F079B-1A6F-8640-B282-779382742F71}" type="pres">
      <dgm:prSet presAssocID="{5DABA818-9AB2-46C1-9B45-83A8C5A2DFFB}" presName="vert1" presStyleCnt="0"/>
      <dgm:spPr/>
    </dgm:pt>
    <dgm:pt modelId="{4691DC77-D834-834E-AB16-DFB6BA318225}" type="pres">
      <dgm:prSet presAssocID="{FE9EDD6E-4289-45EF-AAC4-FCEF066EBED2}" presName="thickLine" presStyleLbl="alignNode1" presStyleIdx="5" presStyleCnt="7"/>
      <dgm:spPr/>
    </dgm:pt>
    <dgm:pt modelId="{C01CACA0-31FF-924D-B724-BDEF205A3559}" type="pres">
      <dgm:prSet presAssocID="{FE9EDD6E-4289-45EF-AAC4-FCEF066EBED2}" presName="horz1" presStyleCnt="0"/>
      <dgm:spPr/>
    </dgm:pt>
    <dgm:pt modelId="{7C73AB7D-568A-794F-BAC0-E34A7B9FE80F}" type="pres">
      <dgm:prSet presAssocID="{FE9EDD6E-4289-45EF-AAC4-FCEF066EBED2}" presName="tx1" presStyleLbl="revTx" presStyleIdx="5" presStyleCnt="7"/>
      <dgm:spPr/>
    </dgm:pt>
    <dgm:pt modelId="{6D11A89C-B4CC-A84F-A044-F0840A0ADC39}" type="pres">
      <dgm:prSet presAssocID="{FE9EDD6E-4289-45EF-AAC4-FCEF066EBED2}" presName="vert1" presStyleCnt="0"/>
      <dgm:spPr/>
    </dgm:pt>
    <dgm:pt modelId="{71681F50-5EB0-574D-A175-A144737610B4}" type="pres">
      <dgm:prSet presAssocID="{C9A2ECC3-4EF9-44FF-8196-87601AA645B1}" presName="thickLine" presStyleLbl="alignNode1" presStyleIdx="6" presStyleCnt="7"/>
      <dgm:spPr/>
    </dgm:pt>
    <dgm:pt modelId="{BE40DF6E-9FD9-B444-8A97-838F5137BB9A}" type="pres">
      <dgm:prSet presAssocID="{C9A2ECC3-4EF9-44FF-8196-87601AA645B1}" presName="horz1" presStyleCnt="0"/>
      <dgm:spPr/>
    </dgm:pt>
    <dgm:pt modelId="{DB01AD9D-7B03-D446-B33F-DFAF9B1287AD}" type="pres">
      <dgm:prSet presAssocID="{C9A2ECC3-4EF9-44FF-8196-87601AA645B1}" presName="tx1" presStyleLbl="revTx" presStyleIdx="6" presStyleCnt="7"/>
      <dgm:spPr/>
    </dgm:pt>
    <dgm:pt modelId="{0E79E94A-9608-2D43-9675-E647E155CC9D}" type="pres">
      <dgm:prSet presAssocID="{C9A2ECC3-4EF9-44FF-8196-87601AA645B1}" presName="vert1" presStyleCnt="0"/>
      <dgm:spPr/>
    </dgm:pt>
  </dgm:ptLst>
  <dgm:cxnLst>
    <dgm:cxn modelId="{94EC3209-25CA-4D4C-BA0C-875AE4729C6F}" type="presOf" srcId="{C9A2ECC3-4EF9-44FF-8196-87601AA645B1}" destId="{DB01AD9D-7B03-D446-B33F-DFAF9B1287AD}" srcOrd="0" destOrd="0" presId="urn:microsoft.com/office/officeart/2008/layout/LinedList"/>
    <dgm:cxn modelId="{C0032C3B-0324-447A-AA33-70947F17C33A}" type="presOf" srcId="{4E30817E-8095-4737-B199-BC9A2F04FE83}" destId="{11674B83-C8CF-A140-BB22-4FBEDC25EF0E}" srcOrd="0" destOrd="0" presId="urn:microsoft.com/office/officeart/2008/layout/LinedList"/>
    <dgm:cxn modelId="{9B5C965E-B015-49A8-877A-CEFDF9488B93}" srcId="{5C04426E-3E71-4E4F-A424-4CA3A0079CDA}" destId="{DEADD468-E394-4AC1-805A-235CAE440178}" srcOrd="2" destOrd="0" parTransId="{D838B177-15F5-448F-BB35-397952722609}" sibTransId="{8707B561-3CB7-476A-BEDB-5600DB38DA9D}"/>
    <dgm:cxn modelId="{1E99F848-F7A9-4A9D-AC21-90757E83DA5D}" srcId="{5C04426E-3E71-4E4F-A424-4CA3A0079CDA}" destId="{FE9EDD6E-4289-45EF-AAC4-FCEF066EBED2}" srcOrd="5" destOrd="0" parTransId="{D7013969-96B7-4B2B-A94F-9D85C297F9C4}" sibTransId="{3DE4659E-B0AE-48D2-93C6-4A4E26DB3FA7}"/>
    <dgm:cxn modelId="{9CE76C88-1FE2-4FC2-A75B-821C59B8B804}" type="presOf" srcId="{41195208-350D-47C3-B078-6893C9DD5FE0}" destId="{BFA74C63-79B0-4E41-B636-80B36D566242}" srcOrd="0" destOrd="0" presId="urn:microsoft.com/office/officeart/2008/layout/LinedList"/>
    <dgm:cxn modelId="{031E0C94-BFF4-44C9-B51C-B85BFCD32BD7}" srcId="{5C04426E-3E71-4E4F-A424-4CA3A0079CDA}" destId="{4E30817E-8095-4737-B199-BC9A2F04FE83}" srcOrd="1" destOrd="0" parTransId="{A621FA7C-FE3C-4EC2-8C2C-A428C883EFAE}" sibTransId="{877CE36B-F572-43E4-A680-150176C81CAD}"/>
    <dgm:cxn modelId="{FB1A8299-D4AD-40ED-B7D7-06A8282B639F}" srcId="{5C04426E-3E71-4E4F-A424-4CA3A0079CDA}" destId="{5DABA818-9AB2-46C1-9B45-83A8C5A2DFFB}" srcOrd="4" destOrd="0" parTransId="{8CF80FC4-99D4-481B-8016-8203CF7FB8FD}" sibTransId="{5014A079-5183-4606-92E2-651AFC3550BE}"/>
    <dgm:cxn modelId="{FE796EAC-1093-4E65-AD63-A251C1A52B7F}" type="presOf" srcId="{F547C816-DF17-4F9C-97BA-1BBE68E5BCED}" destId="{7959198E-DFA2-5F46-A0C8-48CD1B091330}" srcOrd="0" destOrd="0" presId="urn:microsoft.com/office/officeart/2008/layout/LinedList"/>
    <dgm:cxn modelId="{93D5EFB0-7945-4CB0-BDF4-7F12F80DC3D4}" srcId="{5C04426E-3E71-4E4F-A424-4CA3A0079CDA}" destId="{41195208-350D-47C3-B078-6893C9DD5FE0}" srcOrd="0" destOrd="0" parTransId="{6131F326-9B6A-431A-B471-BF50A2315401}" sibTransId="{E685BA22-06F2-4511-B149-26040A03E5B0}"/>
    <dgm:cxn modelId="{131820B9-B973-436E-A6E2-9E725C2332FA}" type="presOf" srcId="{DEADD468-E394-4AC1-805A-235CAE440178}" destId="{CFE0A05D-D225-EB4D-B02E-E813035D5CE6}" srcOrd="0" destOrd="0" presId="urn:microsoft.com/office/officeart/2008/layout/LinedList"/>
    <dgm:cxn modelId="{864AA0B9-A204-4702-B96E-62C46824F919}" type="presOf" srcId="{5C04426E-3E71-4E4F-A424-4CA3A0079CDA}" destId="{ABAEC5BA-2FA1-6842-B6ED-2A68A983EC93}" srcOrd="0" destOrd="0" presId="urn:microsoft.com/office/officeart/2008/layout/LinedList"/>
    <dgm:cxn modelId="{56D454BC-A4AD-402E-B48F-36D25931847C}" type="presOf" srcId="{5DABA818-9AB2-46C1-9B45-83A8C5A2DFFB}" destId="{867B0DAE-8025-224D-90A5-679F8BB79427}" srcOrd="0" destOrd="0" presId="urn:microsoft.com/office/officeart/2008/layout/LinedList"/>
    <dgm:cxn modelId="{6BB9C2D1-78CF-4A28-B2EA-D7A9BD19E222}" srcId="{5C04426E-3E71-4E4F-A424-4CA3A0079CDA}" destId="{C9A2ECC3-4EF9-44FF-8196-87601AA645B1}" srcOrd="6" destOrd="0" parTransId="{1600A13A-D4A8-46B2-941A-2094F27496C9}" sibTransId="{3946F5D2-D509-4542-AD29-65BF5A889402}"/>
    <dgm:cxn modelId="{CF22BBDD-5E4F-4EC0-ACD0-0C1298E6AF1B}" srcId="{5C04426E-3E71-4E4F-A424-4CA3A0079CDA}" destId="{F547C816-DF17-4F9C-97BA-1BBE68E5BCED}" srcOrd="3" destOrd="0" parTransId="{33DABC5F-66E8-47CF-B307-2D3DECCCA65C}" sibTransId="{DBF127D0-67FC-476B-A283-CB6858DCEB84}"/>
    <dgm:cxn modelId="{9821B9E0-3DD6-4A7E-B231-E2D8FFFCBF36}" type="presOf" srcId="{FE9EDD6E-4289-45EF-AAC4-FCEF066EBED2}" destId="{7C73AB7D-568A-794F-BAC0-E34A7B9FE80F}" srcOrd="0" destOrd="0" presId="urn:microsoft.com/office/officeart/2008/layout/LinedList"/>
    <dgm:cxn modelId="{B9BF7C0C-CE4E-4470-AF2A-136026D9895F}" type="presParOf" srcId="{ABAEC5BA-2FA1-6842-B6ED-2A68A983EC93}" destId="{010FBD5C-EDB5-8341-901D-9396E3758DCC}" srcOrd="0" destOrd="0" presId="urn:microsoft.com/office/officeart/2008/layout/LinedList"/>
    <dgm:cxn modelId="{F2811344-EA14-4B81-A92A-FBE092781C42}" type="presParOf" srcId="{ABAEC5BA-2FA1-6842-B6ED-2A68A983EC93}" destId="{C292E5A5-DE14-874A-AD5E-F28DD44D8D36}" srcOrd="1" destOrd="0" presId="urn:microsoft.com/office/officeart/2008/layout/LinedList"/>
    <dgm:cxn modelId="{177357A6-560B-4083-8048-01ABA413C059}" type="presParOf" srcId="{C292E5A5-DE14-874A-AD5E-F28DD44D8D36}" destId="{BFA74C63-79B0-4E41-B636-80B36D566242}" srcOrd="0" destOrd="0" presId="urn:microsoft.com/office/officeart/2008/layout/LinedList"/>
    <dgm:cxn modelId="{B53E75FD-1BB8-4CC0-B80B-80F5B4064ABD}" type="presParOf" srcId="{C292E5A5-DE14-874A-AD5E-F28DD44D8D36}" destId="{C4F70B2E-82B1-034F-8D49-8D2B5C6695FF}" srcOrd="1" destOrd="0" presId="urn:microsoft.com/office/officeart/2008/layout/LinedList"/>
    <dgm:cxn modelId="{1806CA23-EADA-4577-9AC8-52A7D11726A4}" type="presParOf" srcId="{ABAEC5BA-2FA1-6842-B6ED-2A68A983EC93}" destId="{471B6786-D043-5947-95A6-ACF0B1A509E0}" srcOrd="2" destOrd="0" presId="urn:microsoft.com/office/officeart/2008/layout/LinedList"/>
    <dgm:cxn modelId="{FC0564C9-3F7A-440A-ABF2-B42BACF4A960}" type="presParOf" srcId="{ABAEC5BA-2FA1-6842-B6ED-2A68A983EC93}" destId="{78CA12F0-1AA2-1C41-8796-553A13584BF8}" srcOrd="3" destOrd="0" presId="urn:microsoft.com/office/officeart/2008/layout/LinedList"/>
    <dgm:cxn modelId="{2A343FA0-1FCD-4870-8EDF-C7FD61716442}" type="presParOf" srcId="{78CA12F0-1AA2-1C41-8796-553A13584BF8}" destId="{11674B83-C8CF-A140-BB22-4FBEDC25EF0E}" srcOrd="0" destOrd="0" presId="urn:microsoft.com/office/officeart/2008/layout/LinedList"/>
    <dgm:cxn modelId="{B7EE6272-589F-4C24-A458-B6EF55163F6F}" type="presParOf" srcId="{78CA12F0-1AA2-1C41-8796-553A13584BF8}" destId="{FA854A4C-217C-A240-92ED-3FE8C0EB2863}" srcOrd="1" destOrd="0" presId="urn:microsoft.com/office/officeart/2008/layout/LinedList"/>
    <dgm:cxn modelId="{AA5BB900-D531-4F0B-953F-6917C00CD540}" type="presParOf" srcId="{ABAEC5BA-2FA1-6842-B6ED-2A68A983EC93}" destId="{8CAB2858-DF14-164D-9C42-6F049E5FAB1E}" srcOrd="4" destOrd="0" presId="urn:microsoft.com/office/officeart/2008/layout/LinedList"/>
    <dgm:cxn modelId="{419D94B2-B834-4C00-A4D5-19BABBCD13F8}" type="presParOf" srcId="{ABAEC5BA-2FA1-6842-B6ED-2A68A983EC93}" destId="{AE427178-5010-5343-805A-55575243AB1F}" srcOrd="5" destOrd="0" presId="urn:microsoft.com/office/officeart/2008/layout/LinedList"/>
    <dgm:cxn modelId="{B9AF2AA8-FC29-4280-8DAB-27DE0037BAD3}" type="presParOf" srcId="{AE427178-5010-5343-805A-55575243AB1F}" destId="{CFE0A05D-D225-EB4D-B02E-E813035D5CE6}" srcOrd="0" destOrd="0" presId="urn:microsoft.com/office/officeart/2008/layout/LinedList"/>
    <dgm:cxn modelId="{E2431700-7593-4743-A5E2-9AC012EC9585}" type="presParOf" srcId="{AE427178-5010-5343-805A-55575243AB1F}" destId="{8BDF90A5-4308-8245-8709-E7A84031ABAB}" srcOrd="1" destOrd="0" presId="urn:microsoft.com/office/officeart/2008/layout/LinedList"/>
    <dgm:cxn modelId="{2E76C48F-2581-42AA-AF14-6D14291D4201}" type="presParOf" srcId="{ABAEC5BA-2FA1-6842-B6ED-2A68A983EC93}" destId="{3EBC8055-90A4-7642-A16C-1C0F5A63839C}" srcOrd="6" destOrd="0" presId="urn:microsoft.com/office/officeart/2008/layout/LinedList"/>
    <dgm:cxn modelId="{5D98C7AE-97F7-47E4-92F1-EC4C08335978}" type="presParOf" srcId="{ABAEC5BA-2FA1-6842-B6ED-2A68A983EC93}" destId="{57B376D3-E731-1649-A9C0-F7D2BF21ACAC}" srcOrd="7" destOrd="0" presId="urn:microsoft.com/office/officeart/2008/layout/LinedList"/>
    <dgm:cxn modelId="{33170775-5BC3-44AE-96B4-CF6A5DE231A6}" type="presParOf" srcId="{57B376D3-E731-1649-A9C0-F7D2BF21ACAC}" destId="{7959198E-DFA2-5F46-A0C8-48CD1B091330}" srcOrd="0" destOrd="0" presId="urn:microsoft.com/office/officeart/2008/layout/LinedList"/>
    <dgm:cxn modelId="{E4EBFF11-1003-4507-A008-B310201EF826}" type="presParOf" srcId="{57B376D3-E731-1649-A9C0-F7D2BF21ACAC}" destId="{7C5DB14C-AE1C-C842-9E15-4AE8148E6DA4}" srcOrd="1" destOrd="0" presId="urn:microsoft.com/office/officeart/2008/layout/LinedList"/>
    <dgm:cxn modelId="{0C43D0CD-4880-475A-9BD8-66B9808F887E}" type="presParOf" srcId="{ABAEC5BA-2FA1-6842-B6ED-2A68A983EC93}" destId="{6FAD49BA-17E0-3C4B-BA42-C87D62562F4D}" srcOrd="8" destOrd="0" presId="urn:microsoft.com/office/officeart/2008/layout/LinedList"/>
    <dgm:cxn modelId="{60398B6E-B2D5-455B-A82F-E15FEF1250D8}" type="presParOf" srcId="{ABAEC5BA-2FA1-6842-B6ED-2A68A983EC93}" destId="{51E01A94-EAA5-3D42-999F-E48D28BDB38C}" srcOrd="9" destOrd="0" presId="urn:microsoft.com/office/officeart/2008/layout/LinedList"/>
    <dgm:cxn modelId="{E950A901-2AD6-4DFC-B3FA-4A4AAC89493A}" type="presParOf" srcId="{51E01A94-EAA5-3D42-999F-E48D28BDB38C}" destId="{867B0DAE-8025-224D-90A5-679F8BB79427}" srcOrd="0" destOrd="0" presId="urn:microsoft.com/office/officeart/2008/layout/LinedList"/>
    <dgm:cxn modelId="{DE116FED-8B77-4501-87FE-E48C579ACD4E}" type="presParOf" srcId="{51E01A94-EAA5-3D42-999F-E48D28BDB38C}" destId="{290F079B-1A6F-8640-B282-779382742F71}" srcOrd="1" destOrd="0" presId="urn:microsoft.com/office/officeart/2008/layout/LinedList"/>
    <dgm:cxn modelId="{13844576-6FA8-4607-903D-A40DDBB8AE51}" type="presParOf" srcId="{ABAEC5BA-2FA1-6842-B6ED-2A68A983EC93}" destId="{4691DC77-D834-834E-AB16-DFB6BA318225}" srcOrd="10" destOrd="0" presId="urn:microsoft.com/office/officeart/2008/layout/LinedList"/>
    <dgm:cxn modelId="{7A487828-8571-4BFB-8FC8-D059B63DD7BA}" type="presParOf" srcId="{ABAEC5BA-2FA1-6842-B6ED-2A68A983EC93}" destId="{C01CACA0-31FF-924D-B724-BDEF205A3559}" srcOrd="11" destOrd="0" presId="urn:microsoft.com/office/officeart/2008/layout/LinedList"/>
    <dgm:cxn modelId="{8FDCEF8F-44D6-4CCF-B6B2-FF7146E47E53}" type="presParOf" srcId="{C01CACA0-31FF-924D-B724-BDEF205A3559}" destId="{7C73AB7D-568A-794F-BAC0-E34A7B9FE80F}" srcOrd="0" destOrd="0" presId="urn:microsoft.com/office/officeart/2008/layout/LinedList"/>
    <dgm:cxn modelId="{5D6DAB00-A357-48F7-BE16-1CA9A569E400}" type="presParOf" srcId="{C01CACA0-31FF-924D-B724-BDEF205A3559}" destId="{6D11A89C-B4CC-A84F-A044-F0840A0ADC39}" srcOrd="1" destOrd="0" presId="urn:microsoft.com/office/officeart/2008/layout/LinedList"/>
    <dgm:cxn modelId="{B79C5CF0-DF4A-415E-88CB-53CF30540EBD}" type="presParOf" srcId="{ABAEC5BA-2FA1-6842-B6ED-2A68A983EC93}" destId="{71681F50-5EB0-574D-A175-A144737610B4}" srcOrd="12" destOrd="0" presId="urn:microsoft.com/office/officeart/2008/layout/LinedList"/>
    <dgm:cxn modelId="{64F711C7-EEDB-408D-8572-806FC7E89A3A}" type="presParOf" srcId="{ABAEC5BA-2FA1-6842-B6ED-2A68A983EC93}" destId="{BE40DF6E-9FD9-B444-8A97-838F5137BB9A}" srcOrd="13" destOrd="0" presId="urn:microsoft.com/office/officeart/2008/layout/LinedList"/>
    <dgm:cxn modelId="{EBF83000-BBFD-4D20-BC10-B3CE223BFD44}" type="presParOf" srcId="{BE40DF6E-9FD9-B444-8A97-838F5137BB9A}" destId="{DB01AD9D-7B03-D446-B33F-DFAF9B1287AD}" srcOrd="0" destOrd="0" presId="urn:microsoft.com/office/officeart/2008/layout/LinedList"/>
    <dgm:cxn modelId="{38B89C7A-8D92-4E97-9E50-3766F2C93E48}" type="presParOf" srcId="{BE40DF6E-9FD9-B444-8A97-838F5137BB9A}" destId="{0E79E94A-9608-2D43-9675-E647E155CC9D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A92128A-1B0E-4AF4-8BD1-8CC07AB0AEA9}" type="doc">
      <dgm:prSet loTypeId="urn:microsoft.com/office/officeart/2018/2/layout/IconCircle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A372496-F1EC-4529-B39B-432E60073A55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noProof="0" dirty="0"/>
            <a:t>Deliver a ready-to-use </a:t>
          </a:r>
          <a:r>
            <a:rPr lang="en-GB" b="1" noProof="0" dirty="0">
              <a:solidFill>
                <a:srgbClr val="1973EB"/>
              </a:solidFill>
            </a:rPr>
            <a:t>WebApp</a:t>
          </a:r>
          <a:r>
            <a:rPr lang="en-GB" noProof="0" dirty="0"/>
            <a:t> that empowers investors and advisors</a:t>
          </a:r>
        </a:p>
      </dgm:t>
    </dgm:pt>
    <dgm:pt modelId="{ADBAE787-A1F0-4381-9B3A-5D8A77337224}" type="parTrans" cxnId="{B0C06039-CC12-49B2-933F-E949FCEC6E72}">
      <dgm:prSet/>
      <dgm:spPr/>
      <dgm:t>
        <a:bodyPr/>
        <a:lstStyle/>
        <a:p>
          <a:endParaRPr lang="en-US"/>
        </a:p>
      </dgm:t>
    </dgm:pt>
    <dgm:pt modelId="{01AC1493-7DC5-468E-991F-D32857233B2F}" type="sibTrans" cxnId="{B0C06039-CC12-49B2-933F-E949FCEC6E72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FC0A1650-6A83-4400-9808-6C80A2ECE224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noProof="0" dirty="0"/>
            <a:t>Personalized portfolio suggestions via </a:t>
          </a:r>
          <a:r>
            <a:rPr lang="en-GB" b="1" noProof="0" dirty="0">
              <a:solidFill>
                <a:srgbClr val="1973EB"/>
              </a:solidFill>
            </a:rPr>
            <a:t>client classification</a:t>
          </a:r>
          <a:r>
            <a:rPr lang="en-GB" noProof="0" dirty="0"/>
            <a:t> (Income vs Accumulation)</a:t>
          </a:r>
        </a:p>
      </dgm:t>
    </dgm:pt>
    <dgm:pt modelId="{3B11E204-07CD-4B1A-9A3D-F0601E63B03C}" type="parTrans" cxnId="{466D010B-26D5-47F2-A089-35820AA9D8D3}">
      <dgm:prSet/>
      <dgm:spPr/>
      <dgm:t>
        <a:bodyPr/>
        <a:lstStyle/>
        <a:p>
          <a:endParaRPr lang="en-US"/>
        </a:p>
      </dgm:t>
    </dgm:pt>
    <dgm:pt modelId="{C39274AF-E89C-48B0-87C3-7B46A26D9B6F}" type="sibTrans" cxnId="{466D010B-26D5-47F2-A089-35820AA9D8D3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AFE9478E-A4D0-45A1-8BAB-7C07214A0C5C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b="1" noProof="0" dirty="0">
              <a:solidFill>
                <a:srgbClr val="1973EB"/>
              </a:solidFill>
            </a:rPr>
            <a:t>Replica strategies</a:t>
          </a:r>
          <a:r>
            <a:rPr lang="en-GB" noProof="0" dirty="0"/>
            <a:t> that track key equity &amp; bond benchmarks through futures-based models</a:t>
          </a:r>
        </a:p>
      </dgm:t>
    </dgm:pt>
    <dgm:pt modelId="{F4C99D65-C827-41F2-8668-C6702FEDA6A0}" type="parTrans" cxnId="{8BFECFB1-9DA8-4CED-9968-4D8A91257EE5}">
      <dgm:prSet/>
      <dgm:spPr/>
      <dgm:t>
        <a:bodyPr/>
        <a:lstStyle/>
        <a:p>
          <a:endParaRPr lang="en-US"/>
        </a:p>
      </dgm:t>
    </dgm:pt>
    <dgm:pt modelId="{3316C7FA-6C65-4063-A088-95F701650679}" type="sibTrans" cxnId="{8BFECFB1-9DA8-4CED-9968-4D8A91257EE5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B02ADFFC-40EB-449E-BDA9-116DCFA54566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noProof="0" dirty="0"/>
            <a:t>Real-time </a:t>
          </a:r>
          <a:r>
            <a:rPr lang="en-GB" b="1" noProof="0" dirty="0">
              <a:solidFill>
                <a:srgbClr val="1973EB"/>
              </a:solidFill>
            </a:rPr>
            <a:t>anomaly detection</a:t>
          </a:r>
          <a:r>
            <a:rPr lang="en-GB" noProof="0" dirty="0"/>
            <a:t> to shift exposure during market stress</a:t>
          </a:r>
        </a:p>
      </dgm:t>
    </dgm:pt>
    <dgm:pt modelId="{A559DB31-F23C-4EFC-9A57-B41D75A041A1}" type="parTrans" cxnId="{FC8B33DD-371B-4CF5-95CA-80F5C40F9413}">
      <dgm:prSet/>
      <dgm:spPr/>
      <dgm:t>
        <a:bodyPr/>
        <a:lstStyle/>
        <a:p>
          <a:endParaRPr lang="en-US"/>
        </a:p>
      </dgm:t>
    </dgm:pt>
    <dgm:pt modelId="{8B73A4B2-6A7A-4F1A-BD18-728EE88B41BA}" type="sibTrans" cxnId="{FC8B33DD-371B-4CF5-95CA-80F5C40F9413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49F8F4A8-D761-4B49-A2AE-0C0A0C5EC825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b="1" noProof="0" dirty="0">
              <a:solidFill>
                <a:srgbClr val="1973EB"/>
              </a:solidFill>
            </a:rPr>
            <a:t>Cost-aware</a:t>
          </a:r>
          <a:r>
            <a:rPr lang="en-GB" noProof="0" dirty="0"/>
            <a:t> results by integrating all trading fees</a:t>
          </a:r>
        </a:p>
      </dgm:t>
    </dgm:pt>
    <dgm:pt modelId="{292C63EB-58F5-4BEC-B344-12231C2C6094}" type="parTrans" cxnId="{07C525AB-8AD8-4885-88BA-C939A0AB274E}">
      <dgm:prSet/>
      <dgm:spPr/>
      <dgm:t>
        <a:bodyPr/>
        <a:lstStyle/>
        <a:p>
          <a:endParaRPr lang="en-US"/>
        </a:p>
      </dgm:t>
    </dgm:pt>
    <dgm:pt modelId="{2D22CDE5-E789-49B9-A7B9-DE790BDDDF91}" type="sibTrans" cxnId="{07C525AB-8AD8-4885-88BA-C939A0AB274E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E57BA251-54B8-4797-960C-36C478E72A19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b="1" noProof="0" dirty="0">
              <a:solidFill>
                <a:srgbClr val="1973EB"/>
              </a:solidFill>
            </a:rPr>
            <a:t>Performance</a:t>
          </a:r>
          <a:r>
            <a:rPr lang="en-GB" noProof="0" dirty="0"/>
            <a:t> monitoring for transparent, risk-adjusted evaluation</a:t>
          </a:r>
        </a:p>
      </dgm:t>
    </dgm:pt>
    <dgm:pt modelId="{29E01779-15DA-4039-8897-2B572739312D}" type="parTrans" cxnId="{1917F689-ECD7-48E8-841C-927ED51548AD}">
      <dgm:prSet/>
      <dgm:spPr/>
      <dgm:t>
        <a:bodyPr/>
        <a:lstStyle/>
        <a:p>
          <a:endParaRPr lang="en-US"/>
        </a:p>
      </dgm:t>
    </dgm:pt>
    <dgm:pt modelId="{D71E2DE7-FC17-4567-AF06-123DEF2212A9}" type="sibTrans" cxnId="{1917F689-ECD7-48E8-841C-927ED51548AD}">
      <dgm:prSet/>
      <dgm:spPr/>
      <dgm:t>
        <a:bodyPr/>
        <a:lstStyle/>
        <a:p>
          <a:endParaRPr lang="en-US"/>
        </a:p>
      </dgm:t>
    </dgm:pt>
    <dgm:pt modelId="{E989724A-B6D0-43D8-BA53-414E2482BBD5}" type="pres">
      <dgm:prSet presAssocID="{2A92128A-1B0E-4AF4-8BD1-8CC07AB0AEA9}" presName="root" presStyleCnt="0">
        <dgm:presLayoutVars>
          <dgm:dir/>
          <dgm:resizeHandles val="exact"/>
        </dgm:presLayoutVars>
      </dgm:prSet>
      <dgm:spPr/>
    </dgm:pt>
    <dgm:pt modelId="{E28BF5C6-17C1-4A2A-A62A-AD29919C7C74}" type="pres">
      <dgm:prSet presAssocID="{2A92128A-1B0E-4AF4-8BD1-8CC07AB0AEA9}" presName="container" presStyleCnt="0">
        <dgm:presLayoutVars>
          <dgm:dir/>
          <dgm:resizeHandles val="exact"/>
        </dgm:presLayoutVars>
      </dgm:prSet>
      <dgm:spPr/>
    </dgm:pt>
    <dgm:pt modelId="{BCE7FF97-2C34-414D-894C-75D0BF5D287F}" type="pres">
      <dgm:prSet presAssocID="{4A372496-F1EC-4529-B39B-432E60073A55}" presName="compNode" presStyleCnt="0"/>
      <dgm:spPr/>
    </dgm:pt>
    <dgm:pt modelId="{C29366FB-7662-4F4E-92B4-26826A8E42B3}" type="pres">
      <dgm:prSet presAssocID="{4A372496-F1EC-4529-B39B-432E60073A55}" presName="iconBgRect" presStyleLbl="bgShp" presStyleIdx="0" presStyleCnt="6"/>
      <dgm:spPr/>
    </dgm:pt>
    <dgm:pt modelId="{143116D9-0CFF-4F32-86A1-33B0121A582E}" type="pres">
      <dgm:prSet presAssocID="{4A372496-F1EC-4529-B39B-432E60073A55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usiness Growth"/>
        </a:ext>
      </dgm:extLst>
    </dgm:pt>
    <dgm:pt modelId="{87F70B65-BB73-4971-BBA0-55362EE0327E}" type="pres">
      <dgm:prSet presAssocID="{4A372496-F1EC-4529-B39B-432E60073A55}" presName="spaceRect" presStyleCnt="0"/>
      <dgm:spPr/>
    </dgm:pt>
    <dgm:pt modelId="{AFAA81CE-B859-4BE0-8C12-ACF2BCD5FCEA}" type="pres">
      <dgm:prSet presAssocID="{4A372496-F1EC-4529-B39B-432E60073A55}" presName="textRect" presStyleLbl="revTx" presStyleIdx="0" presStyleCnt="6">
        <dgm:presLayoutVars>
          <dgm:chMax val="1"/>
          <dgm:chPref val="1"/>
        </dgm:presLayoutVars>
      </dgm:prSet>
      <dgm:spPr/>
    </dgm:pt>
    <dgm:pt modelId="{AED95366-B609-4529-B058-6092349363F8}" type="pres">
      <dgm:prSet presAssocID="{01AC1493-7DC5-468E-991F-D32857233B2F}" presName="sibTrans" presStyleLbl="sibTrans2D1" presStyleIdx="0" presStyleCnt="0"/>
      <dgm:spPr/>
    </dgm:pt>
    <dgm:pt modelId="{B1736C9D-9E4C-4C6B-8143-F4EFF8678F95}" type="pres">
      <dgm:prSet presAssocID="{FC0A1650-6A83-4400-9808-6C80A2ECE224}" presName="compNode" presStyleCnt="0"/>
      <dgm:spPr/>
    </dgm:pt>
    <dgm:pt modelId="{736F3DB4-0FB9-4671-BE21-7579FA44C061}" type="pres">
      <dgm:prSet presAssocID="{FC0A1650-6A83-4400-9808-6C80A2ECE224}" presName="iconBgRect" presStyleLbl="bgShp" presStyleIdx="1" presStyleCnt="6"/>
      <dgm:spPr/>
    </dgm:pt>
    <dgm:pt modelId="{B24658FB-794D-4575-864E-F6B4B74B7086}" type="pres">
      <dgm:prSet presAssocID="{FC0A1650-6A83-4400-9808-6C80A2ECE224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tente"/>
        </a:ext>
      </dgm:extLst>
    </dgm:pt>
    <dgm:pt modelId="{22E8EB1D-8037-4323-AC9C-0BB3BB842BB9}" type="pres">
      <dgm:prSet presAssocID="{FC0A1650-6A83-4400-9808-6C80A2ECE224}" presName="spaceRect" presStyleCnt="0"/>
      <dgm:spPr/>
    </dgm:pt>
    <dgm:pt modelId="{F8922E3C-19C7-427A-8023-71E971C741D9}" type="pres">
      <dgm:prSet presAssocID="{FC0A1650-6A83-4400-9808-6C80A2ECE224}" presName="textRect" presStyleLbl="revTx" presStyleIdx="1" presStyleCnt="6">
        <dgm:presLayoutVars>
          <dgm:chMax val="1"/>
          <dgm:chPref val="1"/>
        </dgm:presLayoutVars>
      </dgm:prSet>
      <dgm:spPr/>
    </dgm:pt>
    <dgm:pt modelId="{A8547A08-062B-4602-95F5-F6D709A4392A}" type="pres">
      <dgm:prSet presAssocID="{C39274AF-E89C-48B0-87C3-7B46A26D9B6F}" presName="sibTrans" presStyleLbl="sibTrans2D1" presStyleIdx="0" presStyleCnt="0"/>
      <dgm:spPr/>
    </dgm:pt>
    <dgm:pt modelId="{B1E31A1D-F685-4BB5-B6D0-74041AC6EB63}" type="pres">
      <dgm:prSet presAssocID="{AFE9478E-A4D0-45A1-8BAB-7C07214A0C5C}" presName="compNode" presStyleCnt="0"/>
      <dgm:spPr/>
    </dgm:pt>
    <dgm:pt modelId="{6F1D110D-9BDF-435A-82CC-8BBC36A187F9}" type="pres">
      <dgm:prSet presAssocID="{AFE9478E-A4D0-45A1-8BAB-7C07214A0C5C}" presName="iconBgRect" presStyleLbl="bgShp" presStyleIdx="2" presStyleCnt="6"/>
      <dgm:spPr/>
    </dgm:pt>
    <dgm:pt modelId="{A2A74E48-9A18-454E-881C-7F4B970399E2}" type="pres">
      <dgm:prSet presAssocID="{AFE9478E-A4D0-45A1-8BAB-7C07214A0C5C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do"/>
        </a:ext>
      </dgm:extLst>
    </dgm:pt>
    <dgm:pt modelId="{43D796C9-CB9F-4053-8D78-4EF2CED97E7E}" type="pres">
      <dgm:prSet presAssocID="{AFE9478E-A4D0-45A1-8BAB-7C07214A0C5C}" presName="spaceRect" presStyleCnt="0"/>
      <dgm:spPr/>
    </dgm:pt>
    <dgm:pt modelId="{E6309F0A-AA2B-417B-AFBA-1A2C896787B7}" type="pres">
      <dgm:prSet presAssocID="{AFE9478E-A4D0-45A1-8BAB-7C07214A0C5C}" presName="textRect" presStyleLbl="revTx" presStyleIdx="2" presStyleCnt="6">
        <dgm:presLayoutVars>
          <dgm:chMax val="1"/>
          <dgm:chPref val="1"/>
        </dgm:presLayoutVars>
      </dgm:prSet>
      <dgm:spPr/>
    </dgm:pt>
    <dgm:pt modelId="{B20338DC-EB13-4BDF-A031-BAF3C738D051}" type="pres">
      <dgm:prSet presAssocID="{3316C7FA-6C65-4063-A088-95F701650679}" presName="sibTrans" presStyleLbl="sibTrans2D1" presStyleIdx="0" presStyleCnt="0"/>
      <dgm:spPr/>
    </dgm:pt>
    <dgm:pt modelId="{1CF345D0-5188-4520-8F21-8C9A18F9CD25}" type="pres">
      <dgm:prSet presAssocID="{B02ADFFC-40EB-449E-BDA9-116DCFA54566}" presName="compNode" presStyleCnt="0"/>
      <dgm:spPr/>
    </dgm:pt>
    <dgm:pt modelId="{1E82B379-525D-4F5F-999B-11ACE3D5F5E6}" type="pres">
      <dgm:prSet presAssocID="{B02ADFFC-40EB-449E-BDA9-116DCFA54566}" presName="iconBgRect" presStyleLbl="bgShp" presStyleIdx="3" presStyleCnt="6"/>
      <dgm:spPr/>
    </dgm:pt>
    <dgm:pt modelId="{835404CD-DFC6-4FE2-BF05-77C2B1571083}" type="pres">
      <dgm:prSet presAssocID="{B02ADFFC-40EB-449E-BDA9-116DCFA54566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ulmine"/>
        </a:ext>
      </dgm:extLst>
    </dgm:pt>
    <dgm:pt modelId="{5ED19C6C-0D25-411B-9379-4B98ADC09C88}" type="pres">
      <dgm:prSet presAssocID="{B02ADFFC-40EB-449E-BDA9-116DCFA54566}" presName="spaceRect" presStyleCnt="0"/>
      <dgm:spPr/>
    </dgm:pt>
    <dgm:pt modelId="{C8E2664B-16C7-433E-8828-8AA4F565FDEF}" type="pres">
      <dgm:prSet presAssocID="{B02ADFFC-40EB-449E-BDA9-116DCFA54566}" presName="textRect" presStyleLbl="revTx" presStyleIdx="3" presStyleCnt="6">
        <dgm:presLayoutVars>
          <dgm:chMax val="1"/>
          <dgm:chPref val="1"/>
        </dgm:presLayoutVars>
      </dgm:prSet>
      <dgm:spPr/>
    </dgm:pt>
    <dgm:pt modelId="{60509372-7B65-4C22-87C0-7C12834C6619}" type="pres">
      <dgm:prSet presAssocID="{8B73A4B2-6A7A-4F1A-BD18-728EE88B41BA}" presName="sibTrans" presStyleLbl="sibTrans2D1" presStyleIdx="0" presStyleCnt="0"/>
      <dgm:spPr/>
    </dgm:pt>
    <dgm:pt modelId="{B825D9AF-D731-4D24-8487-E9E2FD3F0719}" type="pres">
      <dgm:prSet presAssocID="{49F8F4A8-D761-4B49-A2AE-0C0A0C5EC825}" presName="compNode" presStyleCnt="0"/>
      <dgm:spPr/>
    </dgm:pt>
    <dgm:pt modelId="{1A3E96E1-F14B-44B8-9F41-845039D3BDA0}" type="pres">
      <dgm:prSet presAssocID="{49F8F4A8-D761-4B49-A2AE-0C0A0C5EC825}" presName="iconBgRect" presStyleLbl="bgShp" presStyleIdx="4" presStyleCnt="6"/>
      <dgm:spPr/>
    </dgm:pt>
    <dgm:pt modelId="{4F1BF1C1-B570-4E44-AEE2-162D9C550C7C}" type="pres">
      <dgm:prSet presAssocID="{49F8F4A8-D761-4B49-A2AE-0C0A0C5EC825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enaro"/>
        </a:ext>
      </dgm:extLst>
    </dgm:pt>
    <dgm:pt modelId="{39F4975D-A55A-4DAD-8C67-ED1BC8F8294E}" type="pres">
      <dgm:prSet presAssocID="{49F8F4A8-D761-4B49-A2AE-0C0A0C5EC825}" presName="spaceRect" presStyleCnt="0"/>
      <dgm:spPr/>
    </dgm:pt>
    <dgm:pt modelId="{FD525A07-1FD6-4E68-8BE5-8CD2366ED191}" type="pres">
      <dgm:prSet presAssocID="{49F8F4A8-D761-4B49-A2AE-0C0A0C5EC825}" presName="textRect" presStyleLbl="revTx" presStyleIdx="4" presStyleCnt="6">
        <dgm:presLayoutVars>
          <dgm:chMax val="1"/>
          <dgm:chPref val="1"/>
        </dgm:presLayoutVars>
      </dgm:prSet>
      <dgm:spPr/>
    </dgm:pt>
    <dgm:pt modelId="{9234DD6B-1DAB-4654-903E-5A1BC28BA48E}" type="pres">
      <dgm:prSet presAssocID="{2D22CDE5-E789-49B9-A7B9-DE790BDDDF91}" presName="sibTrans" presStyleLbl="sibTrans2D1" presStyleIdx="0" presStyleCnt="0"/>
      <dgm:spPr/>
    </dgm:pt>
    <dgm:pt modelId="{6A98E1F6-3594-431F-9F98-AA3B56E8D64D}" type="pres">
      <dgm:prSet presAssocID="{E57BA251-54B8-4797-960C-36C478E72A19}" presName="compNode" presStyleCnt="0"/>
      <dgm:spPr/>
    </dgm:pt>
    <dgm:pt modelId="{74B35404-6C95-41BE-AF4A-BC35D439C6F7}" type="pres">
      <dgm:prSet presAssocID="{E57BA251-54B8-4797-960C-36C478E72A19}" presName="iconBgRect" presStyleLbl="bgShp" presStyleIdx="5" presStyleCnt="6"/>
      <dgm:spPr/>
    </dgm:pt>
    <dgm:pt modelId="{6D4547B2-FEFC-4B6C-B5FC-1F64FAE0D524}" type="pres">
      <dgm:prSet presAssocID="{E57BA251-54B8-4797-960C-36C478E72A19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Occhio"/>
        </a:ext>
      </dgm:extLst>
    </dgm:pt>
    <dgm:pt modelId="{1C3EA6B3-09B5-4E10-A73A-B465112A3E45}" type="pres">
      <dgm:prSet presAssocID="{E57BA251-54B8-4797-960C-36C478E72A19}" presName="spaceRect" presStyleCnt="0"/>
      <dgm:spPr/>
    </dgm:pt>
    <dgm:pt modelId="{6528566D-BA18-4EC2-A7C3-9C46DFC33C8A}" type="pres">
      <dgm:prSet presAssocID="{E57BA251-54B8-4797-960C-36C478E72A19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466D010B-26D5-47F2-A089-35820AA9D8D3}" srcId="{2A92128A-1B0E-4AF4-8BD1-8CC07AB0AEA9}" destId="{FC0A1650-6A83-4400-9808-6C80A2ECE224}" srcOrd="1" destOrd="0" parTransId="{3B11E204-07CD-4B1A-9A3D-F0601E63B03C}" sibTransId="{C39274AF-E89C-48B0-87C3-7B46A26D9B6F}"/>
    <dgm:cxn modelId="{42AC6137-F157-485C-BA11-00E3633F06F1}" type="presOf" srcId="{8B73A4B2-6A7A-4F1A-BD18-728EE88B41BA}" destId="{60509372-7B65-4C22-87C0-7C12834C6619}" srcOrd="0" destOrd="0" presId="urn:microsoft.com/office/officeart/2018/2/layout/IconCircleList"/>
    <dgm:cxn modelId="{B0C06039-CC12-49B2-933F-E949FCEC6E72}" srcId="{2A92128A-1B0E-4AF4-8BD1-8CC07AB0AEA9}" destId="{4A372496-F1EC-4529-B39B-432E60073A55}" srcOrd="0" destOrd="0" parTransId="{ADBAE787-A1F0-4381-9B3A-5D8A77337224}" sibTransId="{01AC1493-7DC5-468E-991F-D32857233B2F}"/>
    <dgm:cxn modelId="{B5ECAF61-4570-4CEF-BE38-D4C1E53B0DE9}" type="presOf" srcId="{3316C7FA-6C65-4063-A088-95F701650679}" destId="{B20338DC-EB13-4BDF-A031-BAF3C738D051}" srcOrd="0" destOrd="0" presId="urn:microsoft.com/office/officeart/2018/2/layout/IconCircleList"/>
    <dgm:cxn modelId="{14C6DB66-2153-4FB2-A086-170214CA1E73}" type="presOf" srcId="{49F8F4A8-D761-4B49-A2AE-0C0A0C5EC825}" destId="{FD525A07-1FD6-4E68-8BE5-8CD2366ED191}" srcOrd="0" destOrd="0" presId="urn:microsoft.com/office/officeart/2018/2/layout/IconCircleList"/>
    <dgm:cxn modelId="{BB375E4A-EB38-4B1D-B189-E8C8615505B3}" type="presOf" srcId="{2A92128A-1B0E-4AF4-8BD1-8CC07AB0AEA9}" destId="{E989724A-B6D0-43D8-BA53-414E2482BBD5}" srcOrd="0" destOrd="0" presId="urn:microsoft.com/office/officeart/2018/2/layout/IconCircleList"/>
    <dgm:cxn modelId="{395ADA81-4C42-47A3-9092-F77F336B1BA2}" type="presOf" srcId="{4A372496-F1EC-4529-B39B-432E60073A55}" destId="{AFAA81CE-B859-4BE0-8C12-ACF2BCD5FCEA}" srcOrd="0" destOrd="0" presId="urn:microsoft.com/office/officeart/2018/2/layout/IconCircleList"/>
    <dgm:cxn modelId="{1917F689-ECD7-48E8-841C-927ED51548AD}" srcId="{2A92128A-1B0E-4AF4-8BD1-8CC07AB0AEA9}" destId="{E57BA251-54B8-4797-960C-36C478E72A19}" srcOrd="5" destOrd="0" parTransId="{29E01779-15DA-4039-8897-2B572739312D}" sibTransId="{D71E2DE7-FC17-4567-AF06-123DEF2212A9}"/>
    <dgm:cxn modelId="{635BDF99-80A2-460B-BCF1-87C7AC417AEC}" type="presOf" srcId="{FC0A1650-6A83-4400-9808-6C80A2ECE224}" destId="{F8922E3C-19C7-427A-8023-71E971C741D9}" srcOrd="0" destOrd="0" presId="urn:microsoft.com/office/officeart/2018/2/layout/IconCircleList"/>
    <dgm:cxn modelId="{8AEA9D9A-7D9B-4C79-9041-AAD0D7BEA85A}" type="presOf" srcId="{01AC1493-7DC5-468E-991F-D32857233B2F}" destId="{AED95366-B609-4529-B058-6092349363F8}" srcOrd="0" destOrd="0" presId="urn:microsoft.com/office/officeart/2018/2/layout/IconCircleList"/>
    <dgm:cxn modelId="{44A9AE9E-E030-43AC-B66F-24DB2C1F9993}" type="presOf" srcId="{AFE9478E-A4D0-45A1-8BAB-7C07214A0C5C}" destId="{E6309F0A-AA2B-417B-AFBA-1A2C896787B7}" srcOrd="0" destOrd="0" presId="urn:microsoft.com/office/officeart/2018/2/layout/IconCircleList"/>
    <dgm:cxn modelId="{07C525AB-8AD8-4885-88BA-C939A0AB274E}" srcId="{2A92128A-1B0E-4AF4-8BD1-8CC07AB0AEA9}" destId="{49F8F4A8-D761-4B49-A2AE-0C0A0C5EC825}" srcOrd="4" destOrd="0" parTransId="{292C63EB-58F5-4BEC-B344-12231C2C6094}" sibTransId="{2D22CDE5-E789-49B9-A7B9-DE790BDDDF91}"/>
    <dgm:cxn modelId="{8BFECFB1-9DA8-4CED-9968-4D8A91257EE5}" srcId="{2A92128A-1B0E-4AF4-8BD1-8CC07AB0AEA9}" destId="{AFE9478E-A4D0-45A1-8BAB-7C07214A0C5C}" srcOrd="2" destOrd="0" parTransId="{F4C99D65-C827-41F2-8668-C6702FEDA6A0}" sibTransId="{3316C7FA-6C65-4063-A088-95F701650679}"/>
    <dgm:cxn modelId="{C37937C6-3507-4149-88CD-9EB536515FAA}" type="presOf" srcId="{C39274AF-E89C-48B0-87C3-7B46A26D9B6F}" destId="{A8547A08-062B-4602-95F5-F6D709A4392A}" srcOrd="0" destOrd="0" presId="urn:microsoft.com/office/officeart/2018/2/layout/IconCircleList"/>
    <dgm:cxn modelId="{D40FA9D3-B985-47D8-ACAE-EB661D6267CB}" type="presOf" srcId="{E57BA251-54B8-4797-960C-36C478E72A19}" destId="{6528566D-BA18-4EC2-A7C3-9C46DFC33C8A}" srcOrd="0" destOrd="0" presId="urn:microsoft.com/office/officeart/2018/2/layout/IconCircleList"/>
    <dgm:cxn modelId="{12F9BAD7-1D65-4ED0-BEA0-48B57ED999D2}" type="presOf" srcId="{B02ADFFC-40EB-449E-BDA9-116DCFA54566}" destId="{C8E2664B-16C7-433E-8828-8AA4F565FDEF}" srcOrd="0" destOrd="0" presId="urn:microsoft.com/office/officeart/2018/2/layout/IconCircleList"/>
    <dgm:cxn modelId="{A52402D8-5D46-4710-A4D8-58C9407A64A9}" type="presOf" srcId="{2D22CDE5-E789-49B9-A7B9-DE790BDDDF91}" destId="{9234DD6B-1DAB-4654-903E-5A1BC28BA48E}" srcOrd="0" destOrd="0" presId="urn:microsoft.com/office/officeart/2018/2/layout/IconCircleList"/>
    <dgm:cxn modelId="{FC8B33DD-371B-4CF5-95CA-80F5C40F9413}" srcId="{2A92128A-1B0E-4AF4-8BD1-8CC07AB0AEA9}" destId="{B02ADFFC-40EB-449E-BDA9-116DCFA54566}" srcOrd="3" destOrd="0" parTransId="{A559DB31-F23C-4EFC-9A57-B41D75A041A1}" sibTransId="{8B73A4B2-6A7A-4F1A-BD18-728EE88B41BA}"/>
    <dgm:cxn modelId="{41CDACD2-2805-41E8-ACCA-613DF8AFEFBD}" type="presParOf" srcId="{E989724A-B6D0-43D8-BA53-414E2482BBD5}" destId="{E28BF5C6-17C1-4A2A-A62A-AD29919C7C74}" srcOrd="0" destOrd="0" presId="urn:microsoft.com/office/officeart/2018/2/layout/IconCircleList"/>
    <dgm:cxn modelId="{9CCF70B6-5579-4594-A6D5-331D5F6DC96B}" type="presParOf" srcId="{E28BF5C6-17C1-4A2A-A62A-AD29919C7C74}" destId="{BCE7FF97-2C34-414D-894C-75D0BF5D287F}" srcOrd="0" destOrd="0" presId="urn:microsoft.com/office/officeart/2018/2/layout/IconCircleList"/>
    <dgm:cxn modelId="{10BDDD53-9645-4D54-AF42-F6CB9848EE5C}" type="presParOf" srcId="{BCE7FF97-2C34-414D-894C-75D0BF5D287F}" destId="{C29366FB-7662-4F4E-92B4-26826A8E42B3}" srcOrd="0" destOrd="0" presId="urn:microsoft.com/office/officeart/2018/2/layout/IconCircleList"/>
    <dgm:cxn modelId="{0EA33A35-7D9E-4CE2-9F14-FFF102B679F2}" type="presParOf" srcId="{BCE7FF97-2C34-414D-894C-75D0BF5D287F}" destId="{143116D9-0CFF-4F32-86A1-33B0121A582E}" srcOrd="1" destOrd="0" presId="urn:microsoft.com/office/officeart/2018/2/layout/IconCircleList"/>
    <dgm:cxn modelId="{6AA59598-C0D0-40FB-8B04-12E15577E3E8}" type="presParOf" srcId="{BCE7FF97-2C34-414D-894C-75D0BF5D287F}" destId="{87F70B65-BB73-4971-BBA0-55362EE0327E}" srcOrd="2" destOrd="0" presId="urn:microsoft.com/office/officeart/2018/2/layout/IconCircleList"/>
    <dgm:cxn modelId="{6D57A8F7-9C3A-43F2-9935-B2AA5EE74DF9}" type="presParOf" srcId="{BCE7FF97-2C34-414D-894C-75D0BF5D287F}" destId="{AFAA81CE-B859-4BE0-8C12-ACF2BCD5FCEA}" srcOrd="3" destOrd="0" presId="urn:microsoft.com/office/officeart/2018/2/layout/IconCircleList"/>
    <dgm:cxn modelId="{7ECDF62E-A1BC-4639-B24C-78EAA7D0B92A}" type="presParOf" srcId="{E28BF5C6-17C1-4A2A-A62A-AD29919C7C74}" destId="{AED95366-B609-4529-B058-6092349363F8}" srcOrd="1" destOrd="0" presId="urn:microsoft.com/office/officeart/2018/2/layout/IconCircleList"/>
    <dgm:cxn modelId="{468FD5FD-0C12-4461-B49C-168BAB124DD4}" type="presParOf" srcId="{E28BF5C6-17C1-4A2A-A62A-AD29919C7C74}" destId="{B1736C9D-9E4C-4C6B-8143-F4EFF8678F95}" srcOrd="2" destOrd="0" presId="urn:microsoft.com/office/officeart/2018/2/layout/IconCircleList"/>
    <dgm:cxn modelId="{AB307A70-554C-4C6D-BE7D-7C403851C783}" type="presParOf" srcId="{B1736C9D-9E4C-4C6B-8143-F4EFF8678F95}" destId="{736F3DB4-0FB9-4671-BE21-7579FA44C061}" srcOrd="0" destOrd="0" presId="urn:microsoft.com/office/officeart/2018/2/layout/IconCircleList"/>
    <dgm:cxn modelId="{25EC4F68-2D4E-4A66-A204-4EAA707C182C}" type="presParOf" srcId="{B1736C9D-9E4C-4C6B-8143-F4EFF8678F95}" destId="{B24658FB-794D-4575-864E-F6B4B74B7086}" srcOrd="1" destOrd="0" presId="urn:microsoft.com/office/officeart/2018/2/layout/IconCircleList"/>
    <dgm:cxn modelId="{E42C3B25-76E1-4EC1-BC94-19449B8600F3}" type="presParOf" srcId="{B1736C9D-9E4C-4C6B-8143-F4EFF8678F95}" destId="{22E8EB1D-8037-4323-AC9C-0BB3BB842BB9}" srcOrd="2" destOrd="0" presId="urn:microsoft.com/office/officeart/2018/2/layout/IconCircleList"/>
    <dgm:cxn modelId="{DCC72C55-9506-4E17-BF14-4D3A91B4A4B1}" type="presParOf" srcId="{B1736C9D-9E4C-4C6B-8143-F4EFF8678F95}" destId="{F8922E3C-19C7-427A-8023-71E971C741D9}" srcOrd="3" destOrd="0" presId="urn:microsoft.com/office/officeart/2018/2/layout/IconCircleList"/>
    <dgm:cxn modelId="{5858667D-4C57-41DF-8D62-BAA10A6BF812}" type="presParOf" srcId="{E28BF5C6-17C1-4A2A-A62A-AD29919C7C74}" destId="{A8547A08-062B-4602-95F5-F6D709A4392A}" srcOrd="3" destOrd="0" presId="urn:microsoft.com/office/officeart/2018/2/layout/IconCircleList"/>
    <dgm:cxn modelId="{4BF49F48-7AC7-4C0F-9486-0C339F199497}" type="presParOf" srcId="{E28BF5C6-17C1-4A2A-A62A-AD29919C7C74}" destId="{B1E31A1D-F685-4BB5-B6D0-74041AC6EB63}" srcOrd="4" destOrd="0" presId="urn:microsoft.com/office/officeart/2018/2/layout/IconCircleList"/>
    <dgm:cxn modelId="{5049AEB1-68A1-4FA3-A2BF-976529532C53}" type="presParOf" srcId="{B1E31A1D-F685-4BB5-B6D0-74041AC6EB63}" destId="{6F1D110D-9BDF-435A-82CC-8BBC36A187F9}" srcOrd="0" destOrd="0" presId="urn:microsoft.com/office/officeart/2018/2/layout/IconCircleList"/>
    <dgm:cxn modelId="{BC9E12E3-C36E-4A80-8445-6B66394ABB1A}" type="presParOf" srcId="{B1E31A1D-F685-4BB5-B6D0-74041AC6EB63}" destId="{A2A74E48-9A18-454E-881C-7F4B970399E2}" srcOrd="1" destOrd="0" presId="urn:microsoft.com/office/officeart/2018/2/layout/IconCircleList"/>
    <dgm:cxn modelId="{849C0AE8-0D20-47BF-AD7E-E6BDA8CA7A5F}" type="presParOf" srcId="{B1E31A1D-F685-4BB5-B6D0-74041AC6EB63}" destId="{43D796C9-CB9F-4053-8D78-4EF2CED97E7E}" srcOrd="2" destOrd="0" presId="urn:microsoft.com/office/officeart/2018/2/layout/IconCircleList"/>
    <dgm:cxn modelId="{4E6CDDDA-D47B-4800-928D-697C0B939867}" type="presParOf" srcId="{B1E31A1D-F685-4BB5-B6D0-74041AC6EB63}" destId="{E6309F0A-AA2B-417B-AFBA-1A2C896787B7}" srcOrd="3" destOrd="0" presId="urn:microsoft.com/office/officeart/2018/2/layout/IconCircleList"/>
    <dgm:cxn modelId="{343764D4-AF1C-4352-AF54-AB21E5D67445}" type="presParOf" srcId="{E28BF5C6-17C1-4A2A-A62A-AD29919C7C74}" destId="{B20338DC-EB13-4BDF-A031-BAF3C738D051}" srcOrd="5" destOrd="0" presId="urn:microsoft.com/office/officeart/2018/2/layout/IconCircleList"/>
    <dgm:cxn modelId="{F437173E-983B-4ECE-938C-57F1D65A43FF}" type="presParOf" srcId="{E28BF5C6-17C1-4A2A-A62A-AD29919C7C74}" destId="{1CF345D0-5188-4520-8F21-8C9A18F9CD25}" srcOrd="6" destOrd="0" presId="urn:microsoft.com/office/officeart/2018/2/layout/IconCircleList"/>
    <dgm:cxn modelId="{26439CF3-ABEE-42C1-9AEB-73CD2EB2A866}" type="presParOf" srcId="{1CF345D0-5188-4520-8F21-8C9A18F9CD25}" destId="{1E82B379-525D-4F5F-999B-11ACE3D5F5E6}" srcOrd="0" destOrd="0" presId="urn:microsoft.com/office/officeart/2018/2/layout/IconCircleList"/>
    <dgm:cxn modelId="{48EF3C81-1A7D-4659-BB28-267C6A9FF66A}" type="presParOf" srcId="{1CF345D0-5188-4520-8F21-8C9A18F9CD25}" destId="{835404CD-DFC6-4FE2-BF05-77C2B1571083}" srcOrd="1" destOrd="0" presId="urn:microsoft.com/office/officeart/2018/2/layout/IconCircleList"/>
    <dgm:cxn modelId="{0411BE95-F03A-4E2E-A29C-AF337E3809AF}" type="presParOf" srcId="{1CF345D0-5188-4520-8F21-8C9A18F9CD25}" destId="{5ED19C6C-0D25-411B-9379-4B98ADC09C88}" srcOrd="2" destOrd="0" presId="urn:microsoft.com/office/officeart/2018/2/layout/IconCircleList"/>
    <dgm:cxn modelId="{98B99505-E595-4403-A57A-6A8E4978FD73}" type="presParOf" srcId="{1CF345D0-5188-4520-8F21-8C9A18F9CD25}" destId="{C8E2664B-16C7-433E-8828-8AA4F565FDEF}" srcOrd="3" destOrd="0" presId="urn:microsoft.com/office/officeart/2018/2/layout/IconCircleList"/>
    <dgm:cxn modelId="{FCA800E3-FD32-40C8-A1E5-DCD23E317E55}" type="presParOf" srcId="{E28BF5C6-17C1-4A2A-A62A-AD29919C7C74}" destId="{60509372-7B65-4C22-87C0-7C12834C6619}" srcOrd="7" destOrd="0" presId="urn:microsoft.com/office/officeart/2018/2/layout/IconCircleList"/>
    <dgm:cxn modelId="{E0C746C0-211B-4A0D-AEC5-1C3CEB1B9CD8}" type="presParOf" srcId="{E28BF5C6-17C1-4A2A-A62A-AD29919C7C74}" destId="{B825D9AF-D731-4D24-8487-E9E2FD3F0719}" srcOrd="8" destOrd="0" presId="urn:microsoft.com/office/officeart/2018/2/layout/IconCircleList"/>
    <dgm:cxn modelId="{40A407DB-76DA-4FB6-976D-EE4FAF23C62A}" type="presParOf" srcId="{B825D9AF-D731-4D24-8487-E9E2FD3F0719}" destId="{1A3E96E1-F14B-44B8-9F41-845039D3BDA0}" srcOrd="0" destOrd="0" presId="urn:microsoft.com/office/officeart/2018/2/layout/IconCircleList"/>
    <dgm:cxn modelId="{CFBA3EE9-AF42-4DAC-AF55-A2D60E8BB6AF}" type="presParOf" srcId="{B825D9AF-D731-4D24-8487-E9E2FD3F0719}" destId="{4F1BF1C1-B570-4E44-AEE2-162D9C550C7C}" srcOrd="1" destOrd="0" presId="urn:microsoft.com/office/officeart/2018/2/layout/IconCircleList"/>
    <dgm:cxn modelId="{E3F7AC5E-43BF-4097-8738-7CA53FE998C5}" type="presParOf" srcId="{B825D9AF-D731-4D24-8487-E9E2FD3F0719}" destId="{39F4975D-A55A-4DAD-8C67-ED1BC8F8294E}" srcOrd="2" destOrd="0" presId="urn:microsoft.com/office/officeart/2018/2/layout/IconCircleList"/>
    <dgm:cxn modelId="{A287D7B7-935B-4266-BF8C-1D1910BBB85B}" type="presParOf" srcId="{B825D9AF-D731-4D24-8487-E9E2FD3F0719}" destId="{FD525A07-1FD6-4E68-8BE5-8CD2366ED191}" srcOrd="3" destOrd="0" presId="urn:microsoft.com/office/officeart/2018/2/layout/IconCircleList"/>
    <dgm:cxn modelId="{5EADFA9C-0977-4E72-8731-4269079C4ADB}" type="presParOf" srcId="{E28BF5C6-17C1-4A2A-A62A-AD29919C7C74}" destId="{9234DD6B-1DAB-4654-903E-5A1BC28BA48E}" srcOrd="9" destOrd="0" presId="urn:microsoft.com/office/officeart/2018/2/layout/IconCircleList"/>
    <dgm:cxn modelId="{E2CDF9E1-21DC-4CAB-9C77-014507397F5F}" type="presParOf" srcId="{E28BF5C6-17C1-4A2A-A62A-AD29919C7C74}" destId="{6A98E1F6-3594-431F-9F98-AA3B56E8D64D}" srcOrd="10" destOrd="0" presId="urn:microsoft.com/office/officeart/2018/2/layout/IconCircleList"/>
    <dgm:cxn modelId="{660D9EE9-B6C5-4B23-9B4D-10B278E155B3}" type="presParOf" srcId="{6A98E1F6-3594-431F-9F98-AA3B56E8D64D}" destId="{74B35404-6C95-41BE-AF4A-BC35D439C6F7}" srcOrd="0" destOrd="0" presId="urn:microsoft.com/office/officeart/2018/2/layout/IconCircleList"/>
    <dgm:cxn modelId="{FEEE6352-2AFD-44C5-A7FF-F93F020FE173}" type="presParOf" srcId="{6A98E1F6-3594-431F-9F98-AA3B56E8D64D}" destId="{6D4547B2-FEFC-4B6C-B5FC-1F64FAE0D524}" srcOrd="1" destOrd="0" presId="urn:microsoft.com/office/officeart/2018/2/layout/IconCircleList"/>
    <dgm:cxn modelId="{C2621123-1780-47CD-A957-74ABBB3014D4}" type="presParOf" srcId="{6A98E1F6-3594-431F-9F98-AA3B56E8D64D}" destId="{1C3EA6B3-09B5-4E10-A73A-B465112A3E45}" srcOrd="2" destOrd="0" presId="urn:microsoft.com/office/officeart/2018/2/layout/IconCircleList"/>
    <dgm:cxn modelId="{6BF4167A-D831-4B9D-875E-F91D7D6F990F}" type="presParOf" srcId="{6A98E1F6-3594-431F-9F98-AA3B56E8D64D}" destId="{6528566D-BA18-4EC2-A7C3-9C46DFC33C8A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0FBD5C-EDB5-8341-901D-9396E3758DCC}">
      <dsp:nvSpPr>
        <dsp:cNvPr id="0" name=""/>
        <dsp:cNvSpPr/>
      </dsp:nvSpPr>
      <dsp:spPr>
        <a:xfrm>
          <a:off x="0" y="435"/>
          <a:ext cx="1089092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A74C63-79B0-4E41-B636-80B36D566242}">
      <dsp:nvSpPr>
        <dsp:cNvPr id="0" name=""/>
        <dsp:cNvSpPr/>
      </dsp:nvSpPr>
      <dsp:spPr>
        <a:xfrm>
          <a:off x="0" y="435"/>
          <a:ext cx="10890928" cy="5093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noProof="0" dirty="0"/>
            <a:t>1. Aim of the project</a:t>
          </a:r>
        </a:p>
      </dsp:txBody>
      <dsp:txXfrm>
        <a:off x="0" y="435"/>
        <a:ext cx="10890928" cy="509327"/>
      </dsp:txXfrm>
    </dsp:sp>
    <dsp:sp modelId="{471B6786-D043-5947-95A6-ACF0B1A509E0}">
      <dsp:nvSpPr>
        <dsp:cNvPr id="0" name=""/>
        <dsp:cNvSpPr/>
      </dsp:nvSpPr>
      <dsp:spPr>
        <a:xfrm>
          <a:off x="0" y="509762"/>
          <a:ext cx="1089092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674B83-C8CF-A140-BB22-4FBEDC25EF0E}">
      <dsp:nvSpPr>
        <dsp:cNvPr id="0" name=""/>
        <dsp:cNvSpPr/>
      </dsp:nvSpPr>
      <dsp:spPr>
        <a:xfrm>
          <a:off x="0" y="509762"/>
          <a:ext cx="10890928" cy="5093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noProof="0"/>
            <a:t>2. Customer Classification</a:t>
          </a:r>
          <a:endParaRPr lang="en-GB" sz="2300" kern="1200" noProof="0" dirty="0"/>
        </a:p>
      </dsp:txBody>
      <dsp:txXfrm>
        <a:off x="0" y="509762"/>
        <a:ext cx="10890928" cy="509327"/>
      </dsp:txXfrm>
    </dsp:sp>
    <dsp:sp modelId="{8CAB2858-DF14-164D-9C42-6F049E5FAB1E}">
      <dsp:nvSpPr>
        <dsp:cNvPr id="0" name=""/>
        <dsp:cNvSpPr/>
      </dsp:nvSpPr>
      <dsp:spPr>
        <a:xfrm>
          <a:off x="0" y="1019089"/>
          <a:ext cx="1089092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E0A05D-D225-EB4D-B02E-E813035D5CE6}">
      <dsp:nvSpPr>
        <dsp:cNvPr id="0" name=""/>
        <dsp:cNvSpPr/>
      </dsp:nvSpPr>
      <dsp:spPr>
        <a:xfrm>
          <a:off x="0" y="1019089"/>
          <a:ext cx="10890928" cy="5093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noProof="0"/>
            <a:t>2. Replica Construction</a:t>
          </a:r>
          <a:endParaRPr lang="en-GB" sz="2300" kern="1200" noProof="0" dirty="0"/>
        </a:p>
      </dsp:txBody>
      <dsp:txXfrm>
        <a:off x="0" y="1019089"/>
        <a:ext cx="10890928" cy="509327"/>
      </dsp:txXfrm>
    </dsp:sp>
    <dsp:sp modelId="{3EBC8055-90A4-7642-A16C-1C0F5A63839C}">
      <dsp:nvSpPr>
        <dsp:cNvPr id="0" name=""/>
        <dsp:cNvSpPr/>
      </dsp:nvSpPr>
      <dsp:spPr>
        <a:xfrm>
          <a:off x="0" y="1528416"/>
          <a:ext cx="1089092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59198E-DFA2-5F46-A0C8-48CD1B091330}">
      <dsp:nvSpPr>
        <dsp:cNvPr id="0" name=""/>
        <dsp:cNvSpPr/>
      </dsp:nvSpPr>
      <dsp:spPr>
        <a:xfrm>
          <a:off x="0" y="1528416"/>
          <a:ext cx="10890928" cy="5093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noProof="0"/>
            <a:t>4. Anomaly Detection</a:t>
          </a:r>
          <a:endParaRPr lang="en-GB" sz="2300" kern="1200" noProof="0" dirty="0"/>
        </a:p>
      </dsp:txBody>
      <dsp:txXfrm>
        <a:off x="0" y="1528416"/>
        <a:ext cx="10890928" cy="509327"/>
      </dsp:txXfrm>
    </dsp:sp>
    <dsp:sp modelId="{6FAD49BA-17E0-3C4B-BA42-C87D62562F4D}">
      <dsp:nvSpPr>
        <dsp:cNvPr id="0" name=""/>
        <dsp:cNvSpPr/>
      </dsp:nvSpPr>
      <dsp:spPr>
        <a:xfrm>
          <a:off x="0" y="2037743"/>
          <a:ext cx="1089092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67B0DAE-8025-224D-90A5-679F8BB79427}">
      <dsp:nvSpPr>
        <dsp:cNvPr id="0" name=""/>
        <dsp:cNvSpPr/>
      </dsp:nvSpPr>
      <dsp:spPr>
        <a:xfrm>
          <a:off x="0" y="2037743"/>
          <a:ext cx="10890928" cy="5093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noProof="0"/>
            <a:t>5. Replica with Anomaly Detection</a:t>
          </a:r>
          <a:endParaRPr lang="en-GB" sz="2300" kern="1200" noProof="0" dirty="0"/>
        </a:p>
      </dsp:txBody>
      <dsp:txXfrm>
        <a:off x="0" y="2037743"/>
        <a:ext cx="10890928" cy="509327"/>
      </dsp:txXfrm>
    </dsp:sp>
    <dsp:sp modelId="{4691DC77-D834-834E-AB16-DFB6BA318225}">
      <dsp:nvSpPr>
        <dsp:cNvPr id="0" name=""/>
        <dsp:cNvSpPr/>
      </dsp:nvSpPr>
      <dsp:spPr>
        <a:xfrm>
          <a:off x="0" y="2547070"/>
          <a:ext cx="1089092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C73AB7D-568A-794F-BAC0-E34A7B9FE80F}">
      <dsp:nvSpPr>
        <dsp:cNvPr id="0" name=""/>
        <dsp:cNvSpPr/>
      </dsp:nvSpPr>
      <dsp:spPr>
        <a:xfrm>
          <a:off x="0" y="2547070"/>
          <a:ext cx="10890928" cy="5093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noProof="0"/>
            <a:t>6. Recommender System</a:t>
          </a:r>
          <a:endParaRPr lang="en-GB" sz="2300" kern="1200" noProof="0" dirty="0"/>
        </a:p>
      </dsp:txBody>
      <dsp:txXfrm>
        <a:off x="0" y="2547070"/>
        <a:ext cx="10890928" cy="509327"/>
      </dsp:txXfrm>
    </dsp:sp>
    <dsp:sp modelId="{71681F50-5EB0-574D-A175-A144737610B4}">
      <dsp:nvSpPr>
        <dsp:cNvPr id="0" name=""/>
        <dsp:cNvSpPr/>
      </dsp:nvSpPr>
      <dsp:spPr>
        <a:xfrm>
          <a:off x="0" y="3056397"/>
          <a:ext cx="1089092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B01AD9D-7B03-D446-B33F-DFAF9B1287AD}">
      <dsp:nvSpPr>
        <dsp:cNvPr id="0" name=""/>
        <dsp:cNvSpPr/>
      </dsp:nvSpPr>
      <dsp:spPr>
        <a:xfrm>
          <a:off x="0" y="3056397"/>
          <a:ext cx="10890928" cy="5093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noProof="0"/>
            <a:t>7. WebApp</a:t>
          </a:r>
          <a:endParaRPr lang="en-GB" sz="2300" kern="1200" noProof="0" dirty="0"/>
        </a:p>
      </dsp:txBody>
      <dsp:txXfrm>
        <a:off x="0" y="3056397"/>
        <a:ext cx="10890928" cy="50932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9366FB-7662-4F4E-92B4-26826A8E42B3}">
      <dsp:nvSpPr>
        <dsp:cNvPr id="0" name=""/>
        <dsp:cNvSpPr/>
      </dsp:nvSpPr>
      <dsp:spPr>
        <a:xfrm>
          <a:off x="970237" y="36125"/>
          <a:ext cx="752962" cy="752962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43116D9-0CFF-4F32-86A1-33B0121A582E}">
      <dsp:nvSpPr>
        <dsp:cNvPr id="0" name=""/>
        <dsp:cNvSpPr/>
      </dsp:nvSpPr>
      <dsp:spPr>
        <a:xfrm>
          <a:off x="1128359" y="194247"/>
          <a:ext cx="436718" cy="43671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FAA81CE-B859-4BE0-8C12-ACF2BCD5FCEA}">
      <dsp:nvSpPr>
        <dsp:cNvPr id="0" name=""/>
        <dsp:cNvSpPr/>
      </dsp:nvSpPr>
      <dsp:spPr>
        <a:xfrm>
          <a:off x="1884548" y="36125"/>
          <a:ext cx="1774840" cy="7529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noProof="0" dirty="0"/>
            <a:t>Deliver a ready-to-use </a:t>
          </a:r>
          <a:r>
            <a:rPr lang="en-GB" sz="1200" b="1" kern="1200" noProof="0" dirty="0">
              <a:solidFill>
                <a:srgbClr val="1973EB"/>
              </a:solidFill>
            </a:rPr>
            <a:t>WebApp</a:t>
          </a:r>
          <a:r>
            <a:rPr lang="en-GB" sz="1200" kern="1200" noProof="0" dirty="0"/>
            <a:t> that empowers investors and advisors</a:t>
          </a:r>
        </a:p>
      </dsp:txBody>
      <dsp:txXfrm>
        <a:off x="1884548" y="36125"/>
        <a:ext cx="1774840" cy="752962"/>
      </dsp:txXfrm>
    </dsp:sp>
    <dsp:sp modelId="{736F3DB4-0FB9-4671-BE21-7579FA44C061}">
      <dsp:nvSpPr>
        <dsp:cNvPr id="0" name=""/>
        <dsp:cNvSpPr/>
      </dsp:nvSpPr>
      <dsp:spPr>
        <a:xfrm>
          <a:off x="3968641" y="36125"/>
          <a:ext cx="752962" cy="752962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24658FB-794D-4575-864E-F6B4B74B7086}">
      <dsp:nvSpPr>
        <dsp:cNvPr id="0" name=""/>
        <dsp:cNvSpPr/>
      </dsp:nvSpPr>
      <dsp:spPr>
        <a:xfrm>
          <a:off x="4126764" y="194247"/>
          <a:ext cx="436718" cy="43671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8922E3C-19C7-427A-8023-71E971C741D9}">
      <dsp:nvSpPr>
        <dsp:cNvPr id="0" name=""/>
        <dsp:cNvSpPr/>
      </dsp:nvSpPr>
      <dsp:spPr>
        <a:xfrm>
          <a:off x="4882953" y="36125"/>
          <a:ext cx="1774840" cy="7529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noProof="0" dirty="0"/>
            <a:t>Personalized portfolio suggestions via </a:t>
          </a:r>
          <a:r>
            <a:rPr lang="en-GB" sz="1200" b="1" kern="1200" noProof="0" dirty="0">
              <a:solidFill>
                <a:srgbClr val="1973EB"/>
              </a:solidFill>
            </a:rPr>
            <a:t>client classification</a:t>
          </a:r>
          <a:r>
            <a:rPr lang="en-GB" sz="1200" kern="1200" noProof="0" dirty="0"/>
            <a:t> (Income vs Accumulation)</a:t>
          </a:r>
        </a:p>
      </dsp:txBody>
      <dsp:txXfrm>
        <a:off x="4882953" y="36125"/>
        <a:ext cx="1774840" cy="752962"/>
      </dsp:txXfrm>
    </dsp:sp>
    <dsp:sp modelId="{6F1D110D-9BDF-435A-82CC-8BBC36A187F9}">
      <dsp:nvSpPr>
        <dsp:cNvPr id="0" name=""/>
        <dsp:cNvSpPr/>
      </dsp:nvSpPr>
      <dsp:spPr>
        <a:xfrm>
          <a:off x="6967046" y="36125"/>
          <a:ext cx="752962" cy="752962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2A74E48-9A18-454E-881C-7F4B970399E2}">
      <dsp:nvSpPr>
        <dsp:cNvPr id="0" name=""/>
        <dsp:cNvSpPr/>
      </dsp:nvSpPr>
      <dsp:spPr>
        <a:xfrm>
          <a:off x="7125168" y="194247"/>
          <a:ext cx="436718" cy="43671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309F0A-AA2B-417B-AFBA-1A2C896787B7}">
      <dsp:nvSpPr>
        <dsp:cNvPr id="0" name=""/>
        <dsp:cNvSpPr/>
      </dsp:nvSpPr>
      <dsp:spPr>
        <a:xfrm>
          <a:off x="7881358" y="36125"/>
          <a:ext cx="1774840" cy="7529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b="1" kern="1200" noProof="0" dirty="0">
              <a:solidFill>
                <a:srgbClr val="1973EB"/>
              </a:solidFill>
            </a:rPr>
            <a:t>Replica strategies</a:t>
          </a:r>
          <a:r>
            <a:rPr lang="en-GB" sz="1200" kern="1200" noProof="0" dirty="0"/>
            <a:t> that track key equity &amp; bond benchmarks through futures-based models</a:t>
          </a:r>
        </a:p>
      </dsp:txBody>
      <dsp:txXfrm>
        <a:off x="7881358" y="36125"/>
        <a:ext cx="1774840" cy="752962"/>
      </dsp:txXfrm>
    </dsp:sp>
    <dsp:sp modelId="{1E82B379-525D-4F5F-999B-11ACE3D5F5E6}">
      <dsp:nvSpPr>
        <dsp:cNvPr id="0" name=""/>
        <dsp:cNvSpPr/>
      </dsp:nvSpPr>
      <dsp:spPr>
        <a:xfrm>
          <a:off x="970237" y="1112329"/>
          <a:ext cx="752962" cy="752962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5404CD-DFC6-4FE2-BF05-77C2B1571083}">
      <dsp:nvSpPr>
        <dsp:cNvPr id="0" name=""/>
        <dsp:cNvSpPr/>
      </dsp:nvSpPr>
      <dsp:spPr>
        <a:xfrm>
          <a:off x="1128359" y="1270451"/>
          <a:ext cx="436718" cy="43671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E2664B-16C7-433E-8828-8AA4F565FDEF}">
      <dsp:nvSpPr>
        <dsp:cNvPr id="0" name=""/>
        <dsp:cNvSpPr/>
      </dsp:nvSpPr>
      <dsp:spPr>
        <a:xfrm>
          <a:off x="1884548" y="1112329"/>
          <a:ext cx="1774840" cy="7529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noProof="0" dirty="0"/>
            <a:t>Real-time </a:t>
          </a:r>
          <a:r>
            <a:rPr lang="en-GB" sz="1200" b="1" kern="1200" noProof="0" dirty="0">
              <a:solidFill>
                <a:srgbClr val="1973EB"/>
              </a:solidFill>
            </a:rPr>
            <a:t>anomaly detection</a:t>
          </a:r>
          <a:r>
            <a:rPr lang="en-GB" sz="1200" kern="1200" noProof="0" dirty="0"/>
            <a:t> to shift exposure during market stress</a:t>
          </a:r>
        </a:p>
      </dsp:txBody>
      <dsp:txXfrm>
        <a:off x="1884548" y="1112329"/>
        <a:ext cx="1774840" cy="752962"/>
      </dsp:txXfrm>
    </dsp:sp>
    <dsp:sp modelId="{1A3E96E1-F14B-44B8-9F41-845039D3BDA0}">
      <dsp:nvSpPr>
        <dsp:cNvPr id="0" name=""/>
        <dsp:cNvSpPr/>
      </dsp:nvSpPr>
      <dsp:spPr>
        <a:xfrm>
          <a:off x="3968641" y="1112329"/>
          <a:ext cx="752962" cy="752962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F1BF1C1-B570-4E44-AEE2-162D9C550C7C}">
      <dsp:nvSpPr>
        <dsp:cNvPr id="0" name=""/>
        <dsp:cNvSpPr/>
      </dsp:nvSpPr>
      <dsp:spPr>
        <a:xfrm>
          <a:off x="4126764" y="1270451"/>
          <a:ext cx="436718" cy="436718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525A07-1FD6-4E68-8BE5-8CD2366ED191}">
      <dsp:nvSpPr>
        <dsp:cNvPr id="0" name=""/>
        <dsp:cNvSpPr/>
      </dsp:nvSpPr>
      <dsp:spPr>
        <a:xfrm>
          <a:off x="4882953" y="1112329"/>
          <a:ext cx="1774840" cy="7529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b="1" kern="1200" noProof="0" dirty="0">
              <a:solidFill>
                <a:srgbClr val="1973EB"/>
              </a:solidFill>
            </a:rPr>
            <a:t>Cost-aware</a:t>
          </a:r>
          <a:r>
            <a:rPr lang="en-GB" sz="1200" kern="1200" noProof="0" dirty="0"/>
            <a:t> results by integrating all trading fees</a:t>
          </a:r>
        </a:p>
      </dsp:txBody>
      <dsp:txXfrm>
        <a:off x="4882953" y="1112329"/>
        <a:ext cx="1774840" cy="752962"/>
      </dsp:txXfrm>
    </dsp:sp>
    <dsp:sp modelId="{74B35404-6C95-41BE-AF4A-BC35D439C6F7}">
      <dsp:nvSpPr>
        <dsp:cNvPr id="0" name=""/>
        <dsp:cNvSpPr/>
      </dsp:nvSpPr>
      <dsp:spPr>
        <a:xfrm>
          <a:off x="6967046" y="1112329"/>
          <a:ext cx="752962" cy="752962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D4547B2-FEFC-4B6C-B5FC-1F64FAE0D524}">
      <dsp:nvSpPr>
        <dsp:cNvPr id="0" name=""/>
        <dsp:cNvSpPr/>
      </dsp:nvSpPr>
      <dsp:spPr>
        <a:xfrm>
          <a:off x="7125168" y="1270451"/>
          <a:ext cx="436718" cy="436718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28566D-BA18-4EC2-A7C3-9C46DFC33C8A}">
      <dsp:nvSpPr>
        <dsp:cNvPr id="0" name=""/>
        <dsp:cNvSpPr/>
      </dsp:nvSpPr>
      <dsp:spPr>
        <a:xfrm>
          <a:off x="7881358" y="1112329"/>
          <a:ext cx="1774840" cy="7529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b="1" kern="1200" noProof="0" dirty="0">
              <a:solidFill>
                <a:srgbClr val="1973EB"/>
              </a:solidFill>
            </a:rPr>
            <a:t>Performance</a:t>
          </a:r>
          <a:r>
            <a:rPr lang="en-GB" sz="1200" kern="1200" noProof="0" dirty="0"/>
            <a:t> monitoring for transparent, risk-adjusted evaluation</a:t>
          </a:r>
        </a:p>
      </dsp:txBody>
      <dsp:txXfrm>
        <a:off x="7881358" y="1112329"/>
        <a:ext cx="1774840" cy="75296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06F712-71FA-9744-8484-174B17D841C4}" type="datetimeFigureOut">
              <a:rPr lang="it-IT" smtClean="0"/>
              <a:t>02/06/2025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64AEDF-1245-ED4D-96A2-C497573BB79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291582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64AEDF-1245-ED4D-96A2-C497573BB794}" type="slidenum">
              <a:rPr lang="it-IT" smtClean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401865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C961D9-0591-183A-E418-783AD13379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00B8AC96-A6DA-D38F-E3B6-369C7218AF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EF5EE50D-6DDA-FA3B-E31A-5D451CFA23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C7D2DA4-9CB0-8452-38CC-F5FDDE88EE2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64AEDF-1245-ED4D-96A2-C497573BB794}" type="slidenum">
              <a:rPr lang="it-IT" smtClean="0"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398413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5610A-17B4-4656-93CF-E1D9982860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1371599"/>
            <a:ext cx="6675120" cy="2951825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51C80B-DFD6-415B-BA5B-E56E510CD1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80" y="4584879"/>
            <a:ext cx="6675120" cy="1287887"/>
          </a:xfrm>
        </p:spPr>
        <p:txBody>
          <a:bodyPr anchor="b">
            <a:normAutofit/>
          </a:bodyPr>
          <a:lstStyle>
            <a:lvl1pPr marL="0" indent="0" algn="l">
              <a:lnSpc>
                <a:spcPct val="130000"/>
              </a:lnSpc>
              <a:buNone/>
              <a:defRPr sz="1800" b="1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2065B-06FF-4991-9F8A-4BE25457B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4479B-705B-4489-957E-7E8A228BDFA0}" type="datetime1">
              <a:rPr lang="en-US" smtClean="0"/>
              <a:t>6/2/2025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0DF2FA-C604-45D8-A633-11D3742EC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EE5DA9-2D04-4850-AB9F-BD3538165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5702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E4BB7-3F30-4C31-9BB2-8EC24FC0A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CF4134-70F5-4EE6-88BE-49D129630C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9EABC7-C044-44DE-B303-55A0581DA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B66AD-7C08-490A-ADA4-B47E10FB2407}" type="datetime1">
              <a:rPr lang="en-US" smtClean="0"/>
              <a:t>6/2/2025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A63E1-5BC5-402E-9916-BAB84BCF0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EF915-AF64-4ECC-8B1A-B7E6A89B7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8994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1CB3635-47E1-90D8-B693-DA85A66B383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B09414-2AA1-4D8E-A00A-C092FBC92D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09219" y="640079"/>
            <a:ext cx="1811773" cy="553688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2C3A78-37C5-46D0-9DF4-CB78AF883C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40080" y="640080"/>
            <a:ext cx="8412422" cy="553688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D8705E-925D-4F57-8268-107CE3CF4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95027-4255-49E7-9841-CD21BCC99996}" type="datetime1">
              <a:rPr lang="en-US" smtClean="0"/>
              <a:t>6/2/2025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FE207E-070D-4EC8-A44C-21F1815FD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5D01D1-C266-4161-A820-C084B9801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‹N›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230604F-219C-2DEE-830E-27274CC2FE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rot="5400000">
            <a:off x="10872154" y="1192438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27589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8B246-6A68-46BE-9DBD-614FA8CF4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E47706-8D18-4093-A7C1-F30D7543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C7C8FC-AAEA-4AB6-9DB5-2503F58F0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9F774-3FA6-43B8-9241-99959C8FD463}" type="datetime1">
              <a:rPr lang="en-US" smtClean="0"/>
              <a:t>6/2/2025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B1616B-3F08-4869-A522-773C38940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030CE6-9124-4B3A-A912-AE16B5C34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6310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1BB59B6-79B9-97F5-AC3B-DF65899D39D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C78885-57B2-4930-BD7D-CBF916EDF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291366"/>
            <a:ext cx="9214884" cy="3159974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E495E4-2F8B-4CC7-88AC-A312067E60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80" y="5018567"/>
            <a:ext cx="7907079" cy="107388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585CC9-BAD3-4807-90BB-97DA2D6A6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04452-5DCC-4FE2-A5C9-8A5EF6714D65}" type="datetime1">
              <a:rPr lang="en-US" smtClean="0"/>
              <a:t>6/2/2025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108CEF-165F-4D7E-9666-5CD0156B4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0EBC3D-3277-4D34-9F67-71040C21E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‹N›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F05EAE5-4812-F718-6D75-9627884180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6281" y="4715234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16863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477A4-4D01-45B6-9563-0BF13BA72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E17E00-96AC-45F0-82B2-9F601E9B93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0080" y="2633472"/>
            <a:ext cx="5212080" cy="35661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BA30CD-95C0-427B-A571-A7D8A53278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18928" y="2633472"/>
            <a:ext cx="5212080" cy="35661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F67CAC-53E4-44AF-BEAC-8FFB96F05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9ABC2-0180-4F3A-A895-A85BC724D472}" type="datetime1">
              <a:rPr lang="en-US" smtClean="0"/>
              <a:t>6/2/2025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3D9F3A-E7F0-45E7-AFA8-0D4A669EC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5F008B-58BB-45FF-923F-5909DAB49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2115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7B549-9E51-42E0-992A-73E775957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1371599"/>
            <a:ext cx="10890929" cy="93975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1A5FDC-7C4B-45FB-8462-E2CE79919F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79" y="2311352"/>
            <a:ext cx="5212080" cy="695373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D8B686-2E92-45B9-A3D7-9DCAA0C50B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0079" y="3006725"/>
            <a:ext cx="5212080" cy="31912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ADB526-4A44-47B6-8D14-93202E590A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18928" y="2311352"/>
            <a:ext cx="5212080" cy="695373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4177CA-5C13-4311-BFD3-B98FBD942D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18928" y="3006725"/>
            <a:ext cx="5212080" cy="31912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EA255A-4CB5-40CA-B756-1AA5E27C2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EA9BA-4E8F-439E-BEA4-91FBA01E3F5F}" type="datetime1">
              <a:rPr lang="en-US" smtClean="0"/>
              <a:t>6/2/2025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3072C4-10F1-49B8-B0BF-69204EDDC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5ACC97-44C1-4887-909B-E6732D3C1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42976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7D313-943A-47E0-8A7A-DFFBCC297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AC25A7-81C8-4AA1-AD9F-C78A451FD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5BF18-0007-481C-AA29-413124BC3EE7}" type="datetime1">
              <a:rPr lang="en-US" smtClean="0"/>
              <a:t>6/2/2025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F54740-6022-46B2-9C55-B60E96516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9497C9-6B5E-46D6-8FE9-0A5E0CF7F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1545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149F9F0F-FB8C-5565-247C-BDCC156B5CA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740D3C-270A-401A-810C-2F86BBBB8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E9870-3748-43AD-B547-02A075CB4A1D}" type="datetime1">
              <a:rPr lang="en-US" smtClean="0"/>
              <a:t>6/2/2025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CBE9F8-1765-4F36-A4DE-1DB136025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90CF9E-A6C6-4873-ADBE-7A2939319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9221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8CDF8-00AD-4441-A6D5-9D7A659E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371600"/>
            <a:ext cx="3859397" cy="1451723"/>
          </a:xfrm>
        </p:spPr>
        <p:txBody>
          <a:bodyPr anchor="t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C330AF-CB7E-420A-AE8A-E02E903258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36519" y="1031001"/>
            <a:ext cx="6594490" cy="516636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3257AD-2422-4CDA-9C55-700F4B5BF2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0080" y="2972168"/>
            <a:ext cx="3859397" cy="322682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1B7454-C1CC-46F2-A6FB-1FE786C48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E7897-33C5-4F1A-9307-D068E37F3DC7}" type="datetime1">
              <a:rPr lang="en-US" smtClean="0"/>
              <a:t>6/2/2025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077DBE-6CC7-421B-AB5E-341E20BD9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6EAB8F-7526-4CDB-B782-FAD8B3E70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5894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1647F-5A61-44C9-81DC-331C9AE5D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371600"/>
            <a:ext cx="3859397" cy="1451723"/>
          </a:xfrm>
        </p:spPr>
        <p:txBody>
          <a:bodyPr anchor="t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627A0F-F1B8-49BE-A0FF-7FE16E3BDC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37760" y="1033271"/>
            <a:ext cx="6592824" cy="516636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D1BD6-1519-4431-9FAF-7D4F412997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0080" y="2972167"/>
            <a:ext cx="3859397" cy="32268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A587A0-353B-42C2-BA96-B1ADEDF64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171BA-CC09-47C8-A6DF-F5C5CB59CEEC}" type="datetime1">
              <a:rPr lang="en-US" smtClean="0"/>
              <a:t>6/2/2025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D5A88E-3957-4B76-B1BE-416402921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F7C5FD-E56A-4C66-8F23-087F95A2F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2397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B4E786-7636-4278-8595-D365D28A7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1371601"/>
            <a:ext cx="10890929" cy="10972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740849-7059-4C70-992B-5304D2EE9B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80" y="2633472"/>
            <a:ext cx="10890928" cy="35661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FEBF6-CEA6-4332-87B3-697807571C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4008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7DA38F49-B3E2-4BF0-BEC7-C30D34ABBB8D}" type="datetime1">
              <a:rPr lang="en-US" smtClean="0"/>
              <a:t>6/2/2025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6BAF94-621C-43E1-BA0C-410A689903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67622" y="6356350"/>
            <a:ext cx="40403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D19E5-9E16-48C9-AAE2-0C70679A8D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7995" y="6356350"/>
            <a:ext cx="7230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70C12960-6E85-460F-B6E3-5B82CB31AF3D}" type="slidenum">
              <a:rPr lang="en-US" smtClean="0"/>
              <a:t>‹N›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03469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87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93776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51560" indent="-28575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98448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40.png"/><Relationship Id="rId7" Type="http://schemas.openxmlformats.org/officeDocument/2006/relationships/image" Target="../media/image4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41.png"/><Relationship Id="rId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2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46.png"/><Relationship Id="rId7" Type="http://schemas.openxmlformats.org/officeDocument/2006/relationships/image" Target="../media/image44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7.svg"/><Relationship Id="rId7" Type="http://schemas.openxmlformats.org/officeDocument/2006/relationships/image" Target="../media/image54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svg"/><Relationship Id="rId4" Type="http://schemas.openxmlformats.org/officeDocument/2006/relationships/image" Target="../media/image51.png"/><Relationship Id="rId9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m46.pythonanywhere.com/" TargetMode="External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6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pic>
        <p:nvPicPr>
          <p:cNvPr id="4" name="Video 3" descr="Vista concettuale di complesso direzionale e cielo">
            <a:extLst>
              <a:ext uri="{FF2B5EF4-FFF2-40B4-BE49-F238E27FC236}">
                <a16:creationId xmlns:a16="http://schemas.microsoft.com/office/drawing/2014/main" id="{13473E69-2A95-F81B-B7DE-10F4F1A93B9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284" r="-1" b="-1"/>
          <a:stretch>
            <a:fillRect/>
          </a:stretch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AF66B7C-69F6-439C-A508-14C94AF6BA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961948" y="0"/>
            <a:ext cx="7230052" cy="6858000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58000">
                <a:srgbClr val="000000">
                  <a:alpha val="55000"/>
                </a:srgbClr>
              </a:gs>
              <a:gs pos="93000">
                <a:srgbClr val="000000">
                  <a:alpha val="64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75B6B34D-C489-8926-AEA0-76273E24D4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32707" y="2378941"/>
            <a:ext cx="5020540" cy="1325543"/>
          </a:xfrm>
        </p:spPr>
        <p:txBody>
          <a:bodyPr anchor="t">
            <a:normAutofit fontScale="92500" lnSpcReduction="10000"/>
          </a:bodyPr>
          <a:lstStyle/>
          <a:p>
            <a:pPr algn="ctr">
              <a:lnSpc>
                <a:spcPct val="120000"/>
              </a:lnSpc>
            </a:pPr>
            <a:r>
              <a:rPr lang="en-GB" sz="2100" noProof="0" dirty="0"/>
              <a:t>Fintech </a:t>
            </a:r>
            <a:r>
              <a:rPr lang="en-GB" sz="2100" noProof="0" dirty="0" err="1"/>
              <a:t>a.y</a:t>
            </a:r>
            <a:r>
              <a:rPr lang="en-GB" sz="2100" noProof="0" dirty="0"/>
              <a:t>. 2024/2025</a:t>
            </a:r>
          </a:p>
          <a:p>
            <a:pPr algn="ctr">
              <a:lnSpc>
                <a:spcPct val="120000"/>
              </a:lnSpc>
            </a:pPr>
            <a:r>
              <a:rPr lang="en-GB" sz="2100" noProof="0" dirty="0"/>
              <a:t>Politecnico di Milano</a:t>
            </a:r>
          </a:p>
          <a:p>
            <a:pPr algn="ctr">
              <a:lnSpc>
                <a:spcPct val="120000"/>
              </a:lnSpc>
            </a:pPr>
            <a:r>
              <a:rPr lang="en-GB" sz="2100" noProof="0" dirty="0"/>
              <a:t>Group 13</a:t>
            </a:r>
          </a:p>
          <a:p>
            <a:pPr algn="r"/>
            <a:endParaRPr lang="en-GB" noProof="0" dirty="0">
              <a:solidFill>
                <a:srgbClr val="FFFFFF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7CC2FE6-3AD0-4131-B4BC-1F4D65E25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438376" y="4861206"/>
            <a:ext cx="978862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C97B715F-A4F4-9DE3-BDB3-C03CD41F1E27}"/>
              </a:ext>
            </a:extLst>
          </p:cNvPr>
          <p:cNvSpPr txBox="1"/>
          <p:nvPr/>
        </p:nvSpPr>
        <p:spPr>
          <a:xfrm>
            <a:off x="6404107" y="4966278"/>
            <a:ext cx="61976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noProof="0" dirty="0"/>
              <a:t>Manfredi Giacomo, </a:t>
            </a:r>
            <a:r>
              <a:rPr lang="en-GB" noProof="0" dirty="0" err="1"/>
              <a:t>Pascotto</a:t>
            </a:r>
            <a:r>
              <a:rPr lang="en-GB" noProof="0" dirty="0"/>
              <a:t> Leonardo, </a:t>
            </a:r>
          </a:p>
          <a:p>
            <a:pPr algn="ctr"/>
            <a:r>
              <a:rPr lang="en-GB" noProof="0" dirty="0" err="1"/>
              <a:t>Tarditi</a:t>
            </a:r>
            <a:r>
              <a:rPr lang="en-GB" noProof="0" dirty="0"/>
              <a:t> Andrea, Toia </a:t>
            </a:r>
            <a:r>
              <a:rPr lang="en-GB" noProof="0" dirty="0" err="1"/>
              <a:t>Nicolò</a:t>
            </a:r>
            <a:r>
              <a:rPr lang="en-GB" noProof="0" dirty="0"/>
              <a:t>, Torba Matteo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053C04B3-39AE-C1C7-D2B3-25306ECBE7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831" y="6375476"/>
            <a:ext cx="507590" cy="373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CC563AD1-38CD-9873-C7CE-69E95ED311D7}"/>
              </a:ext>
            </a:extLst>
          </p:cNvPr>
          <p:cNvSpPr txBox="1"/>
          <p:nvPr/>
        </p:nvSpPr>
        <p:spPr>
          <a:xfrm>
            <a:off x="6736188" y="439075"/>
            <a:ext cx="491706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6000" b="1" i="0" dirty="0">
                <a:effectLst/>
                <a:latin typeface="Arial" panose="020B0604020202020204" pitchFamily="34" charset="0"/>
              </a:rPr>
              <a:t>Big Levy Investments</a:t>
            </a:r>
          </a:p>
        </p:txBody>
      </p:sp>
    </p:spTree>
    <p:extLst>
      <p:ext uri="{BB962C8B-B14F-4D97-AF65-F5344CB8AC3E}">
        <p14:creationId xmlns:p14="http://schemas.microsoft.com/office/powerpoint/2010/main" val="29101083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0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7E9016-0846-0FF8-A2A3-29FFD94910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8E4AE67-0D60-F74C-29E7-6E9386D178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7037" y="1294021"/>
            <a:ext cx="8457622" cy="798865"/>
          </a:xfrm>
        </p:spPr>
        <p:txBody>
          <a:bodyPr>
            <a:normAutofit/>
          </a:bodyPr>
          <a:lstStyle/>
          <a:p>
            <a:pPr algn="just">
              <a:lnSpc>
                <a:spcPct val="110000"/>
              </a:lnSpc>
            </a:pPr>
            <a:r>
              <a:rPr lang="en-US" sz="1800" b="1" noProof="0" dirty="0">
                <a:solidFill>
                  <a:srgbClr val="1973EB"/>
                </a:solidFill>
                <a:ea typeface="+mn-lt"/>
                <a:cs typeface="+mn-lt"/>
              </a:rPr>
              <a:t>Equally Weighted Portfolio (EW):</a:t>
            </a:r>
            <a:r>
              <a:rPr lang="en-US" sz="1800" b="1" noProof="0" dirty="0">
                <a:ea typeface="+mn-lt"/>
                <a:cs typeface="+mn-lt"/>
              </a:rPr>
              <a:t> </a:t>
            </a:r>
            <a:r>
              <a:rPr lang="en-US" sz="1800" noProof="0" dirty="0">
                <a:ea typeface="+mn-lt"/>
                <a:cs typeface="+mn-lt"/>
              </a:rPr>
              <a:t>benchmark method, offering simplicity and an intuitive baseline for replication.</a:t>
            </a:r>
            <a:endParaRPr lang="en-GB" sz="1600" noProof="0" dirty="0"/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76E77835-0253-92F5-4C75-4C90E33446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rgbClr val="1973EB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831" y="6375476"/>
            <a:ext cx="507590" cy="373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5AAE1422-2A9F-AF3D-FD66-387F8E52FCFA}"/>
              </a:ext>
            </a:extLst>
          </p:cNvPr>
          <p:cNvSpPr txBox="1">
            <a:spLocks/>
          </p:cNvSpPr>
          <p:nvPr/>
        </p:nvSpPr>
        <p:spPr>
          <a:xfrm>
            <a:off x="637037" y="2169044"/>
            <a:ext cx="8457622" cy="10972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87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93776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51560" indent="-28575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98448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10000"/>
              </a:lnSpc>
            </a:pPr>
            <a:r>
              <a:rPr lang="en-US" sz="1800" b="1" dirty="0">
                <a:solidFill>
                  <a:srgbClr val="1973EB"/>
                </a:solidFill>
                <a:ea typeface="+mn-lt"/>
                <a:cs typeface="+mn-lt"/>
              </a:rPr>
              <a:t>Elastic Net Regression (EN):</a:t>
            </a:r>
            <a:r>
              <a:rPr lang="en-US" sz="1800" b="1" dirty="0">
                <a:ea typeface="+mn-lt"/>
                <a:cs typeface="+mn-lt"/>
              </a:rPr>
              <a:t> </a:t>
            </a:r>
            <a:r>
              <a:rPr lang="en-US" sz="1800" dirty="0">
                <a:ea typeface="+mn-lt"/>
                <a:cs typeface="+mn-lt"/>
              </a:rPr>
              <a:t>Combines L1 and L2 penalties for balanced feature selection and stable weights; might struggle with non-linear market dynamics. </a:t>
            </a:r>
            <a:endParaRPr lang="en-GB" sz="1600" dirty="0"/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A3DED53C-C489-54ED-B9E4-F66AD283E867}"/>
              </a:ext>
            </a:extLst>
          </p:cNvPr>
          <p:cNvSpPr txBox="1">
            <a:spLocks/>
          </p:cNvSpPr>
          <p:nvPr/>
        </p:nvSpPr>
        <p:spPr>
          <a:xfrm>
            <a:off x="637037" y="3061259"/>
            <a:ext cx="8457621" cy="134947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87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93776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51560" indent="-28575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98448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10000"/>
              </a:lnSpc>
            </a:pPr>
            <a:r>
              <a:rPr lang="en-US" sz="1800" b="1" dirty="0">
                <a:solidFill>
                  <a:srgbClr val="1973EB"/>
                </a:solidFill>
              </a:rPr>
              <a:t>Kalman Filter (KF):</a:t>
            </a:r>
            <a:r>
              <a:rPr lang="en-US" sz="1800" dirty="0"/>
              <a:t> dynamic model that adapts weights over time, adjusting to market fluctuations. Well-suited for non-stationary data but sensitive to noise in observations. Among the considered models, KF has the shortest rebalancing window, hence it is the model with the highest costs.</a:t>
            </a:r>
            <a:endParaRPr lang="en-GB" sz="1800" dirty="0"/>
          </a:p>
        </p:txBody>
      </p:sp>
      <p:sp>
        <p:nvSpPr>
          <p:cNvPr id="5" name="Segnaposto contenuto 2">
            <a:extLst>
              <a:ext uri="{FF2B5EF4-FFF2-40B4-BE49-F238E27FC236}">
                <a16:creationId xmlns:a16="http://schemas.microsoft.com/office/drawing/2014/main" id="{2F103DCB-6816-4E0A-D9DF-4167CFEF24DE}"/>
              </a:ext>
            </a:extLst>
          </p:cNvPr>
          <p:cNvSpPr txBox="1">
            <a:spLocks/>
          </p:cNvSpPr>
          <p:nvPr/>
        </p:nvSpPr>
        <p:spPr>
          <a:xfrm>
            <a:off x="638557" y="4442890"/>
            <a:ext cx="8456101" cy="18567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87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93776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51560" indent="-28575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98448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10000"/>
              </a:lnSpc>
            </a:pPr>
            <a:r>
              <a:rPr lang="en-US" sz="1800" b="1" dirty="0">
                <a:solidFill>
                  <a:srgbClr val="1973EB"/>
                </a:solidFill>
                <a:ea typeface="+mn-lt"/>
                <a:cs typeface="+mn-lt"/>
              </a:rPr>
              <a:t>Ensemble Kalman Filter (EKF):</a:t>
            </a:r>
            <a:r>
              <a:rPr lang="en-US" sz="1800" b="1" dirty="0">
                <a:ea typeface="+mn-lt"/>
                <a:cs typeface="+mn-lt"/>
              </a:rPr>
              <a:t> </a:t>
            </a:r>
            <a:r>
              <a:rPr lang="en-US" sz="1800" dirty="0">
                <a:ea typeface="+mn-lt"/>
                <a:cs typeface="+mn-lt"/>
              </a:rPr>
              <a:t>The Ensemble Kalman Filter extends the classic Kalman Filter by maintaining an ensemble of possible state estimates, each updated independently to introduce flexibility and robustness to non-linearities and uncertainties. While more complex, this ensemble-based approach effectively captures the variability in optimal weights under different scenarios, producing a more adaptive and robust replication.</a:t>
            </a:r>
            <a:endParaRPr lang="en-GB" sz="1800" dirty="0"/>
          </a:p>
        </p:txBody>
      </p:sp>
      <p:pic>
        <p:nvPicPr>
          <p:cNvPr id="7" name="Immagine 6" descr="Immagine che contiene testo, linea, schermata, Diagramma&#10;&#10;Il contenuto generato dall&amp;#39;IA potrebbe non essere corretto.">
            <a:extLst>
              <a:ext uri="{FF2B5EF4-FFF2-40B4-BE49-F238E27FC236}">
                <a16:creationId xmlns:a16="http://schemas.microsoft.com/office/drawing/2014/main" id="{3536DE54-44F0-18A1-2ED5-69700CCA7A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1793" y="2616174"/>
            <a:ext cx="2379955" cy="1154278"/>
          </a:xfrm>
          <a:prstGeom prst="rect">
            <a:avLst/>
          </a:prstGeom>
        </p:spPr>
      </p:pic>
      <p:pic>
        <p:nvPicPr>
          <p:cNvPr id="10" name="Content Placeholder 3" descr="Immagine che contiene testo, linea, Diagramma, Carattere&#10;&#10;Il contenuto generato dall&amp;#39;IA potrebbe non essere corretto.">
            <a:extLst>
              <a:ext uri="{FF2B5EF4-FFF2-40B4-BE49-F238E27FC236}">
                <a16:creationId xmlns:a16="http://schemas.microsoft.com/office/drawing/2014/main" id="{705F0132-C342-53E8-754C-5B22C9C59A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1793" y="1365814"/>
            <a:ext cx="2379955" cy="1154278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9CC9E1F0-8486-1574-AF7E-077F4C89101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9421792" y="5118543"/>
            <a:ext cx="2379956" cy="1152887"/>
          </a:xfrm>
          <a:prstGeom prst="rect">
            <a:avLst/>
          </a:prstGeom>
        </p:spPr>
      </p:pic>
      <p:pic>
        <p:nvPicPr>
          <p:cNvPr id="14" name="Content Placeholder 3">
            <a:extLst>
              <a:ext uri="{FF2B5EF4-FFF2-40B4-BE49-F238E27FC236}">
                <a16:creationId xmlns:a16="http://schemas.microsoft.com/office/drawing/2014/main" id="{78FB5EA7-1345-07D1-0C1F-FF1711B63E01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9425295" y="3865751"/>
            <a:ext cx="2376453" cy="1154278"/>
          </a:xfrm>
          <a:prstGeom prst="rect">
            <a:avLst/>
          </a:prstGeom>
        </p:spPr>
      </p:pic>
      <p:sp>
        <p:nvSpPr>
          <p:cNvPr id="16" name="Titolo 1">
            <a:extLst>
              <a:ext uri="{FF2B5EF4-FFF2-40B4-BE49-F238E27FC236}">
                <a16:creationId xmlns:a16="http://schemas.microsoft.com/office/drawing/2014/main" id="{C3B26BFA-1539-062B-3FB3-63BCEF4F7020}"/>
              </a:ext>
            </a:extLst>
          </p:cNvPr>
          <p:cNvSpPr txBox="1">
            <a:spLocks/>
          </p:cNvSpPr>
          <p:nvPr/>
        </p:nvSpPr>
        <p:spPr>
          <a:xfrm>
            <a:off x="705262" y="396450"/>
            <a:ext cx="10890929" cy="10972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600" dirty="0"/>
              <a:t>REPLICATION METHODS</a:t>
            </a:r>
            <a:endParaRPr lang="en-GB" sz="3600" dirty="0">
              <a:latin typeface="+mn-lt"/>
              <a:ea typeface="+mn-ea"/>
              <a:cs typeface="+mn-cs"/>
            </a:endParaRP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AAC0C3EE-D85B-44CD-A872-EF94924D4C3A}"/>
              </a:ext>
            </a:extLst>
          </p:cNvPr>
          <p:cNvSpPr txBox="1"/>
          <p:nvPr/>
        </p:nvSpPr>
        <p:spPr>
          <a:xfrm>
            <a:off x="5936981" y="6461550"/>
            <a:ext cx="3180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noProof="0" dirty="0"/>
              <a:t>8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6948F351-B692-453F-C6CC-C72F6DFBBF05}"/>
              </a:ext>
            </a:extLst>
          </p:cNvPr>
          <p:cNvSpPr txBox="1"/>
          <p:nvPr/>
        </p:nvSpPr>
        <p:spPr>
          <a:xfrm>
            <a:off x="10514257" y="6562000"/>
            <a:ext cx="172064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050" b="1" i="0" dirty="0">
                <a:solidFill>
                  <a:srgbClr val="004080"/>
                </a:solidFill>
                <a:effectLst/>
                <a:latin typeface="Arial" panose="020B0604020202020204" pitchFamily="34" charset="0"/>
              </a:rPr>
              <a:t>Big Levy Investments</a:t>
            </a:r>
          </a:p>
        </p:txBody>
      </p:sp>
    </p:spTree>
    <p:extLst>
      <p:ext uri="{BB962C8B-B14F-4D97-AF65-F5344CB8AC3E}">
        <p14:creationId xmlns:p14="http://schemas.microsoft.com/office/powerpoint/2010/main" val="31009977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EF92585-7A99-6108-9663-8C59032742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pic>
        <p:nvPicPr>
          <p:cNvPr id="5" name="Immagine 4" descr="Immagine che contiene testo, diagramma, Diagramma, linea&#10;&#10;Il contenuto generato dall&amp;#39;IA potrebbe non essere corretto.">
            <a:extLst>
              <a:ext uri="{FF2B5EF4-FFF2-40B4-BE49-F238E27FC236}">
                <a16:creationId xmlns:a16="http://schemas.microsoft.com/office/drawing/2014/main" id="{E510B45D-3751-F5B9-A33D-15827B2B48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147" y="788681"/>
            <a:ext cx="7857067" cy="3850792"/>
          </a:xfrm>
          <a:prstGeom prst="rect">
            <a:avLst/>
          </a:prstGeom>
        </p:spPr>
      </p:pic>
      <p:pic>
        <p:nvPicPr>
          <p:cNvPr id="6" name="Immagine 5" descr="Immagine che contiene testo, Carattere, schermata, numero&#10;&#10;Il contenuto generato dall&amp;#39;IA potrebbe non essere corretto.">
            <a:extLst>
              <a:ext uri="{FF2B5EF4-FFF2-40B4-BE49-F238E27FC236}">
                <a16:creationId xmlns:a16="http://schemas.microsoft.com/office/drawing/2014/main" id="{063838E6-4C18-C441-7E1F-8812DC54E53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-709"/>
          <a:stretch>
            <a:fillRect/>
          </a:stretch>
        </p:blipFill>
        <p:spPr>
          <a:xfrm>
            <a:off x="457199" y="4920836"/>
            <a:ext cx="11277600" cy="121078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EE0A7C91-EFE6-75B2-A038-CA84A61E7A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rgbClr val="1973EB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831" y="6375476"/>
            <a:ext cx="507590" cy="373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ttangolo 11">
            <a:extLst>
              <a:ext uri="{FF2B5EF4-FFF2-40B4-BE49-F238E27FC236}">
                <a16:creationId xmlns:a16="http://schemas.microsoft.com/office/drawing/2014/main" id="{184C0F3D-0A63-7932-5453-F568FFB83C33}"/>
              </a:ext>
            </a:extLst>
          </p:cNvPr>
          <p:cNvSpPr/>
          <p:nvPr/>
        </p:nvSpPr>
        <p:spPr>
          <a:xfrm>
            <a:off x="229830" y="1088019"/>
            <a:ext cx="3597531" cy="3551453"/>
          </a:xfrm>
          <a:prstGeom prst="rect">
            <a:avLst/>
          </a:prstGeom>
          <a:solidFill>
            <a:srgbClr val="1973E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2344BAFF-48C2-22F4-1976-0529D63179F0}"/>
              </a:ext>
            </a:extLst>
          </p:cNvPr>
          <p:cNvSpPr txBox="1">
            <a:spLocks/>
          </p:cNvSpPr>
          <p:nvPr/>
        </p:nvSpPr>
        <p:spPr>
          <a:xfrm>
            <a:off x="320498" y="1210169"/>
            <a:ext cx="3416194" cy="328080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87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93776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51560" indent="-28575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98448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10000"/>
              </a:lnSpc>
              <a:buNone/>
            </a:pPr>
            <a:r>
              <a:rPr lang="en-US" b="1" dirty="0">
                <a:solidFill>
                  <a:schemeClr val="bg2"/>
                </a:solidFill>
              </a:rPr>
              <a:t>NOTE: </a:t>
            </a:r>
          </a:p>
          <a:p>
            <a:pPr marL="0" indent="0" algn="just">
              <a:lnSpc>
                <a:spcPct val="110000"/>
              </a:lnSpc>
              <a:buNone/>
            </a:pPr>
            <a:r>
              <a:rPr lang="en-US" dirty="0">
                <a:solidFill>
                  <a:schemeClr val="bg2"/>
                </a:solidFill>
              </a:rPr>
              <a:t>Comparing the replication methods, we can appreciate that the </a:t>
            </a:r>
            <a:r>
              <a:rPr lang="en-US" b="1" dirty="0">
                <a:solidFill>
                  <a:schemeClr val="bg2"/>
                </a:solidFill>
              </a:rPr>
              <a:t>Ensemble Kalman Filter</a:t>
            </a:r>
            <a:r>
              <a:rPr lang="en-US" dirty="0">
                <a:solidFill>
                  <a:schemeClr val="bg2"/>
                </a:solidFill>
              </a:rPr>
              <a:t> delivers performance nearly as strong as the Kalman Filter, while almost halving the transaction costs!</a:t>
            </a:r>
            <a:endParaRPr lang="en-GB" dirty="0">
              <a:solidFill>
                <a:schemeClr val="bg2"/>
              </a:solidFill>
            </a:endParaRP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375C8B2F-6636-2325-ADC5-942A6CCC9B69}"/>
              </a:ext>
            </a:extLst>
          </p:cNvPr>
          <p:cNvSpPr txBox="1"/>
          <p:nvPr/>
        </p:nvSpPr>
        <p:spPr>
          <a:xfrm>
            <a:off x="5936981" y="6461550"/>
            <a:ext cx="3180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noProof="0" dirty="0"/>
              <a:t>9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DF92274F-0481-CBBC-E594-68C747F42A0E}"/>
              </a:ext>
            </a:extLst>
          </p:cNvPr>
          <p:cNvSpPr txBox="1"/>
          <p:nvPr/>
        </p:nvSpPr>
        <p:spPr>
          <a:xfrm>
            <a:off x="10514257" y="6562000"/>
            <a:ext cx="172064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050" b="1" i="0" dirty="0">
                <a:solidFill>
                  <a:srgbClr val="004080"/>
                </a:solidFill>
                <a:effectLst/>
                <a:latin typeface="Arial" panose="020B0604020202020204" pitchFamily="34" charset="0"/>
              </a:rPr>
              <a:t>Big Levy Investments</a:t>
            </a:r>
          </a:p>
        </p:txBody>
      </p:sp>
    </p:spTree>
    <p:extLst>
      <p:ext uri="{BB962C8B-B14F-4D97-AF65-F5344CB8AC3E}">
        <p14:creationId xmlns:p14="http://schemas.microsoft.com/office/powerpoint/2010/main" val="11749050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744CAA32-F237-419C-A2DD-43C28D920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53FE100-D0AB-4AE2-824B-60CFA31EC6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magine 4" descr="Immagine che contiene testo, linea, Diagramma, diagramma&#10;&#10;Il contenuto generato dall&amp;#39;IA potrebbe non essere corretto.">
            <a:extLst>
              <a:ext uri="{FF2B5EF4-FFF2-40B4-BE49-F238E27FC236}">
                <a16:creationId xmlns:a16="http://schemas.microsoft.com/office/drawing/2014/main" id="{8E92B024-1ABE-9D5C-D482-2C442629D2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997" y="4004577"/>
            <a:ext cx="4807255" cy="2199319"/>
          </a:xfrm>
          <a:prstGeom prst="rect">
            <a:avLst/>
          </a:prstGeom>
        </p:spPr>
      </p:pic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DFA1F29-360D-40E1-D544-971A51A94E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066" y="1242749"/>
            <a:ext cx="6141839" cy="25500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1800" noProof="0" dirty="0"/>
              <a:t>The analysis now shifts from continuous portfolio weights to a </a:t>
            </a:r>
            <a:r>
              <a:rPr lang="en-GB" sz="1800" b="1" noProof="0" dirty="0">
                <a:solidFill>
                  <a:srgbClr val="1973EB"/>
                </a:solidFill>
              </a:rPr>
              <a:t>discrete allocation framework</a:t>
            </a:r>
            <a:r>
              <a:rPr lang="en-GB" sz="1800" noProof="0" dirty="0"/>
              <a:t>, in which weights are converted into actual positions for a portfolio of fixed value. </a:t>
            </a:r>
          </a:p>
          <a:p>
            <a:pPr marL="0" indent="0">
              <a:buNone/>
            </a:pPr>
            <a:r>
              <a:rPr lang="en-GB" sz="1800" noProof="0" dirty="0"/>
              <a:t>This representation more accurately mirrors the practical trading and rebalancing constraints of real markets.</a:t>
            </a:r>
          </a:p>
          <a:p>
            <a:pPr marL="0" indent="0">
              <a:buNone/>
            </a:pPr>
            <a:endParaRPr lang="en-GB" sz="1800" noProof="0" dirty="0"/>
          </a:p>
        </p:txBody>
      </p:sp>
      <p:pic>
        <p:nvPicPr>
          <p:cNvPr id="6" name="Immagine 5" descr="Immagine che contiene testo, Diagramma, linea, diagramma&#10;&#10;Il contenuto generato dall&amp;#39;IA potrebbe non essere corretto.">
            <a:extLst>
              <a:ext uri="{FF2B5EF4-FFF2-40B4-BE49-F238E27FC236}">
                <a16:creationId xmlns:a16="http://schemas.microsoft.com/office/drawing/2014/main" id="{E10DBD4A-254B-DF93-53EB-7F6C8C2E89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6407" y="4004577"/>
            <a:ext cx="5436422" cy="1970701"/>
          </a:xfrm>
          <a:prstGeom prst="rect">
            <a:avLst/>
          </a:prstGeom>
        </p:spPr>
      </p:pic>
      <p:pic>
        <p:nvPicPr>
          <p:cNvPr id="4" name="Immagine 3" descr="Immagine che contiene testo, linea, diagramma, Diagramma&#10;&#10;Il contenuto generato dall&amp;#39;IA potrebbe non essere corretto.">
            <a:extLst>
              <a:ext uri="{FF2B5EF4-FFF2-40B4-BE49-F238E27FC236}">
                <a16:creationId xmlns:a16="http://schemas.microsoft.com/office/drawing/2014/main" id="{0EB3BD80-7657-5DE0-45E3-E3BE180309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7577" y="1296772"/>
            <a:ext cx="5045252" cy="2308203"/>
          </a:xfrm>
          <a:prstGeom prst="rect">
            <a:avLst/>
          </a:prstGeom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F361D99D-BB31-F767-E6D8-7F98D8FB38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rgbClr val="1973EB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831" y="6375476"/>
            <a:ext cx="507590" cy="373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olo 1">
            <a:extLst>
              <a:ext uri="{FF2B5EF4-FFF2-40B4-BE49-F238E27FC236}">
                <a16:creationId xmlns:a16="http://schemas.microsoft.com/office/drawing/2014/main" id="{D66F09AF-BA21-4707-8C02-93A34E8B8054}"/>
              </a:ext>
            </a:extLst>
          </p:cNvPr>
          <p:cNvSpPr txBox="1">
            <a:spLocks/>
          </p:cNvSpPr>
          <p:nvPr/>
        </p:nvSpPr>
        <p:spPr>
          <a:xfrm>
            <a:off x="705262" y="396450"/>
            <a:ext cx="10890929" cy="10972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600" dirty="0"/>
              <a:t>DISCRETE PORTFOLIO ALLOCATION</a:t>
            </a:r>
            <a:endParaRPr lang="en-GB" sz="3600" dirty="0">
              <a:latin typeface="+mn-lt"/>
              <a:ea typeface="+mn-ea"/>
              <a:cs typeface="+mn-cs"/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61A5F734-E654-2F49-B7F4-17E7666308B0}"/>
              </a:ext>
            </a:extLst>
          </p:cNvPr>
          <p:cNvSpPr txBox="1"/>
          <p:nvPr/>
        </p:nvSpPr>
        <p:spPr>
          <a:xfrm>
            <a:off x="5890682" y="6461550"/>
            <a:ext cx="4106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noProof="0" dirty="0"/>
              <a:t>10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BAF2DB70-C2F5-9240-BF1B-FF00CBB5AB87}"/>
              </a:ext>
            </a:extLst>
          </p:cNvPr>
          <p:cNvSpPr txBox="1"/>
          <p:nvPr/>
        </p:nvSpPr>
        <p:spPr>
          <a:xfrm>
            <a:off x="10514257" y="6562000"/>
            <a:ext cx="172064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050" b="1" i="0" dirty="0">
                <a:solidFill>
                  <a:srgbClr val="004080"/>
                </a:solidFill>
                <a:effectLst/>
                <a:latin typeface="Arial" panose="020B0604020202020204" pitchFamily="34" charset="0"/>
              </a:rPr>
              <a:t>Big Levy Investments</a:t>
            </a:r>
          </a:p>
        </p:txBody>
      </p:sp>
    </p:spTree>
    <p:extLst>
      <p:ext uri="{BB962C8B-B14F-4D97-AF65-F5344CB8AC3E}">
        <p14:creationId xmlns:p14="http://schemas.microsoft.com/office/powerpoint/2010/main" val="42758165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3C19CEE-24F6-BEB5-2C30-E3A63BF2E8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90FFA264-E84D-378F-6413-D510D49449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A167CABE-0839-6F81-FA41-55F0CC2614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066" y="1229216"/>
            <a:ext cx="6189345" cy="159499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 sz="3600" noProof="0" dirty="0">
                <a:latin typeface="+mn-lt"/>
                <a:ea typeface="+mn-ea"/>
                <a:cs typeface="+mn-cs"/>
              </a:rPr>
              <a:t>DISCRETE PORTFOLIO ALLOCATION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6D9A7D9-BCEA-CA16-1CA2-FC6AD899A0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magine 4" descr="Immagine che contiene testo, linea, Diagramma, diagramma&#10;&#10;Il contenuto generato dall&amp;#39;IA potrebbe non essere corretto.">
            <a:extLst>
              <a:ext uri="{FF2B5EF4-FFF2-40B4-BE49-F238E27FC236}">
                <a16:creationId xmlns:a16="http://schemas.microsoft.com/office/drawing/2014/main" id="{D320ED38-3157-B498-AA3C-D198A74903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9411" y="257178"/>
            <a:ext cx="4807255" cy="2199319"/>
          </a:xfrm>
          <a:prstGeom prst="rect">
            <a:avLst/>
          </a:prstGeom>
        </p:spPr>
      </p:pic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94F89DE-50D2-DF55-EF59-147AF1F151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3626" y="2639258"/>
            <a:ext cx="6141839" cy="25500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1800" noProof="0" dirty="0"/>
              <a:t>The analysis now shifts from continuous portfolio weights to a </a:t>
            </a:r>
            <a:r>
              <a:rPr lang="en-GB" sz="1800" b="1" noProof="0" dirty="0">
                <a:solidFill>
                  <a:srgbClr val="1973EB"/>
                </a:solidFill>
              </a:rPr>
              <a:t>discrete allocation framework</a:t>
            </a:r>
            <a:r>
              <a:rPr lang="en-GB" sz="1800" noProof="0" dirty="0"/>
              <a:t>, in which weights are converted into actual positions for a portfolio of fixed value. </a:t>
            </a:r>
          </a:p>
          <a:p>
            <a:pPr marL="0" indent="0">
              <a:buNone/>
            </a:pPr>
            <a:r>
              <a:rPr lang="en-GB" sz="1800" noProof="0" dirty="0"/>
              <a:t>This representation more accurately mirrors the practical trading and rebalancing constraints of real markets.</a:t>
            </a:r>
          </a:p>
          <a:p>
            <a:pPr marL="0" indent="0">
              <a:buNone/>
            </a:pPr>
            <a:endParaRPr lang="en-GB" sz="1800" noProof="0" dirty="0"/>
          </a:p>
        </p:txBody>
      </p:sp>
      <p:pic>
        <p:nvPicPr>
          <p:cNvPr id="6" name="Immagine 5" descr="Immagine che contiene testo, Diagramma, linea, diagramma&#10;&#10;Il contenuto generato dall&amp;#39;IA potrebbe non essere corretto.">
            <a:extLst>
              <a:ext uri="{FF2B5EF4-FFF2-40B4-BE49-F238E27FC236}">
                <a16:creationId xmlns:a16="http://schemas.microsoft.com/office/drawing/2014/main" id="{780422A7-D645-D438-8A3A-D703E8BEC4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9411" y="2469941"/>
            <a:ext cx="4953908" cy="1795790"/>
          </a:xfrm>
          <a:prstGeom prst="rect">
            <a:avLst/>
          </a:prstGeom>
        </p:spPr>
      </p:pic>
      <p:pic>
        <p:nvPicPr>
          <p:cNvPr id="4" name="Immagine 3" descr="Immagine che contiene testo, linea, diagramma, Diagramma&#10;&#10;Il contenuto generato dall&amp;#39;IA potrebbe non essere corretto.">
            <a:extLst>
              <a:ext uri="{FF2B5EF4-FFF2-40B4-BE49-F238E27FC236}">
                <a16:creationId xmlns:a16="http://schemas.microsoft.com/office/drawing/2014/main" id="{3D5EC4A2-CEDD-7AF0-2008-B5714FF1FB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9411" y="4292619"/>
            <a:ext cx="5045252" cy="2308203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9C847DE2-75EA-F166-D72E-A99766E0BC80}"/>
              </a:ext>
            </a:extLst>
          </p:cNvPr>
          <p:cNvSpPr txBox="1"/>
          <p:nvPr/>
        </p:nvSpPr>
        <p:spPr>
          <a:xfrm>
            <a:off x="11551534" y="6392723"/>
            <a:ext cx="4106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noProof="0" dirty="0"/>
              <a:t>10</a:t>
            </a:r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D3B5134F-8110-9899-84EA-41BF22488B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rgbClr val="1973EB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831" y="6375476"/>
            <a:ext cx="507590" cy="373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0" name="Tabella 9">
            <a:extLst>
              <a:ext uri="{FF2B5EF4-FFF2-40B4-BE49-F238E27FC236}">
                <a16:creationId xmlns:a16="http://schemas.microsoft.com/office/drawing/2014/main" id="{05FE5BBF-8A69-3919-BE45-A013B7FD85C6}"/>
              </a:ext>
            </a:extLst>
          </p:cNvPr>
          <p:cNvGraphicFramePr>
            <a:graphicFrameLocks noGrp="1"/>
          </p:cNvGraphicFramePr>
          <p:nvPr/>
        </p:nvGraphicFramePr>
        <p:xfrm>
          <a:off x="921041" y="4750506"/>
          <a:ext cx="5267008" cy="1392428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2178368">
                  <a:extLst>
                    <a:ext uri="{9D8B030D-6E8A-4147-A177-3AD203B41FA5}">
                      <a16:colId xmlns:a16="http://schemas.microsoft.com/office/drawing/2014/main" val="1237747936"/>
                    </a:ext>
                  </a:extLst>
                </a:gridCol>
                <a:gridCol w="998855">
                  <a:extLst>
                    <a:ext uri="{9D8B030D-6E8A-4147-A177-3AD203B41FA5}">
                      <a16:colId xmlns:a16="http://schemas.microsoft.com/office/drawing/2014/main" val="40069835"/>
                    </a:ext>
                  </a:extLst>
                </a:gridCol>
                <a:gridCol w="976630">
                  <a:extLst>
                    <a:ext uri="{9D8B030D-6E8A-4147-A177-3AD203B41FA5}">
                      <a16:colId xmlns:a16="http://schemas.microsoft.com/office/drawing/2014/main" val="1731118807"/>
                    </a:ext>
                  </a:extLst>
                </a:gridCol>
                <a:gridCol w="1113155">
                  <a:extLst>
                    <a:ext uri="{9D8B030D-6E8A-4147-A177-3AD203B41FA5}">
                      <a16:colId xmlns:a16="http://schemas.microsoft.com/office/drawing/2014/main" val="3904389105"/>
                    </a:ext>
                  </a:extLst>
                </a:gridCol>
              </a:tblGrid>
              <a:tr h="225771">
                <a:tc>
                  <a:txBody>
                    <a:bodyPr/>
                    <a:lstStyle/>
                    <a:p>
                      <a:pPr fontAlgn="base">
                        <a:lnSpc>
                          <a:spcPts val="2175"/>
                        </a:lnSpc>
                        <a:buNone/>
                      </a:pPr>
                      <a:r>
                        <a:rPr lang="en-GB" noProof="0" dirty="0">
                          <a:effectLst/>
                          <a:latin typeface="+mn-lt"/>
                        </a:rPr>
                        <a:t>Portfolio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>
                        <a:lnSpc>
                          <a:spcPts val="2175"/>
                        </a:lnSpc>
                        <a:buNone/>
                      </a:pPr>
                      <a:r>
                        <a:rPr lang="en-GB" noProof="0" dirty="0">
                          <a:effectLst/>
                          <a:latin typeface="+mn-lt"/>
                        </a:rPr>
                        <a:t>TER EN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>
                        <a:lnSpc>
                          <a:spcPts val="2175"/>
                        </a:lnSpc>
                        <a:buNone/>
                      </a:pPr>
                      <a:r>
                        <a:rPr lang="en-GB" noProof="0" dirty="0">
                          <a:effectLst/>
                          <a:latin typeface="+mn-lt"/>
                        </a:rPr>
                        <a:t>TER KF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>
                        <a:lnSpc>
                          <a:spcPts val="2175"/>
                        </a:lnSpc>
                        <a:buNone/>
                      </a:pPr>
                      <a:r>
                        <a:rPr lang="en-GB" noProof="0" dirty="0">
                          <a:effectLst/>
                          <a:latin typeface="+mn-lt"/>
                        </a:rPr>
                        <a:t>TER EKF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32990922"/>
                  </a:ext>
                </a:extLst>
              </a:tr>
              <a:tr h="225771">
                <a:tc>
                  <a:txBody>
                    <a:bodyPr/>
                    <a:lstStyle/>
                    <a:p>
                      <a:pPr fontAlgn="base">
                        <a:lnSpc>
                          <a:spcPts val="2175"/>
                        </a:lnSpc>
                        <a:buNone/>
                      </a:pPr>
                      <a:r>
                        <a:rPr lang="en-GB" noProof="0" dirty="0">
                          <a:effectLst/>
                          <a:latin typeface="+mn-lt"/>
                        </a:rPr>
                        <a:t>Equity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ts val="217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noProof="0" dirty="0"/>
                        <a:t>0.08%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ase">
                        <a:lnSpc>
                          <a:spcPts val="2175"/>
                        </a:lnSpc>
                        <a:buNone/>
                      </a:pPr>
                      <a:r>
                        <a:rPr lang="en-GB" noProof="0" dirty="0">
                          <a:effectLst/>
                          <a:latin typeface="+mn-lt"/>
                        </a:rPr>
                        <a:t>0.26%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ase">
                        <a:lnSpc>
                          <a:spcPts val="2175"/>
                        </a:lnSpc>
                        <a:buNone/>
                      </a:pPr>
                      <a:r>
                        <a:rPr lang="en-GB" noProof="0" dirty="0">
                          <a:effectLst/>
                          <a:latin typeface="+mn-lt"/>
                        </a:rPr>
                        <a:t>0.17%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74664300"/>
                  </a:ext>
                </a:extLst>
              </a:tr>
              <a:tr h="225771">
                <a:tc>
                  <a:txBody>
                    <a:bodyPr/>
                    <a:lstStyle/>
                    <a:p>
                      <a:pPr fontAlgn="base">
                        <a:lnSpc>
                          <a:spcPts val="2175"/>
                        </a:lnSpc>
                        <a:buNone/>
                      </a:pPr>
                      <a:r>
                        <a:rPr lang="en-GB" noProof="0" dirty="0">
                          <a:effectLst/>
                          <a:latin typeface="+mn-lt"/>
                        </a:rPr>
                        <a:t>Bond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ase">
                        <a:lnSpc>
                          <a:spcPts val="2175"/>
                        </a:lnSpc>
                        <a:buNone/>
                      </a:pPr>
                      <a:r>
                        <a:rPr lang="en-GB" noProof="0" dirty="0">
                          <a:effectLst/>
                          <a:latin typeface="+mn-lt"/>
                        </a:rPr>
                        <a:t>0.19%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ase">
                        <a:lnSpc>
                          <a:spcPts val="2175"/>
                        </a:lnSpc>
                        <a:buNone/>
                      </a:pPr>
                      <a:r>
                        <a:rPr lang="en-GB" noProof="0" dirty="0">
                          <a:effectLst/>
                          <a:latin typeface="+mn-lt"/>
                        </a:rPr>
                        <a:t>0.42%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ase">
                        <a:lnSpc>
                          <a:spcPts val="2175"/>
                        </a:lnSpc>
                        <a:buNone/>
                      </a:pPr>
                      <a:r>
                        <a:rPr lang="en-GB" noProof="0" dirty="0">
                          <a:effectLst/>
                          <a:latin typeface="+mn-lt"/>
                        </a:rPr>
                        <a:t>0.36%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817289"/>
                  </a:ext>
                </a:extLst>
              </a:tr>
              <a:tr h="254333">
                <a:tc>
                  <a:txBody>
                    <a:bodyPr/>
                    <a:lstStyle/>
                    <a:p>
                      <a:pPr fontAlgn="base">
                        <a:lnSpc>
                          <a:spcPts val="2175"/>
                        </a:lnSpc>
                        <a:buNone/>
                      </a:pPr>
                      <a:r>
                        <a:rPr lang="en-GB" noProof="0" dirty="0">
                          <a:effectLst/>
                          <a:latin typeface="+mn-lt"/>
                        </a:rPr>
                        <a:t>Life Strategy 80-20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ase">
                        <a:lnSpc>
                          <a:spcPts val="2175"/>
                        </a:lnSpc>
                        <a:buNone/>
                      </a:pPr>
                      <a:r>
                        <a:rPr lang="en-GB" noProof="0" dirty="0">
                          <a:effectLst/>
                          <a:latin typeface="+mn-lt"/>
                        </a:rPr>
                        <a:t>0.08%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ase">
                        <a:lnSpc>
                          <a:spcPts val="2175"/>
                        </a:lnSpc>
                        <a:buNone/>
                      </a:pPr>
                      <a:r>
                        <a:rPr lang="en-GB" noProof="0" dirty="0">
                          <a:effectLst/>
                          <a:latin typeface="+mn-lt"/>
                        </a:rPr>
                        <a:t>0.30%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ase">
                        <a:lnSpc>
                          <a:spcPts val="2175"/>
                        </a:lnSpc>
                        <a:buNone/>
                      </a:pPr>
                      <a:r>
                        <a:rPr lang="en-GB" noProof="0" dirty="0">
                          <a:effectLst/>
                          <a:latin typeface="+mn-lt"/>
                        </a:rPr>
                        <a:t>0.17%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991432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119136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 descr="Immagine che contiene testo, linea, Diagramma, diagramma&#10;&#10;Il contenuto generato dall&amp;#39;IA potrebbe non essere corretto.">
            <a:extLst>
              <a:ext uri="{FF2B5EF4-FFF2-40B4-BE49-F238E27FC236}">
                <a16:creationId xmlns:a16="http://schemas.microsoft.com/office/drawing/2014/main" id="{07D6F0E4-7F6B-1EC5-BA3D-BE3F321066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6998" y="1033687"/>
            <a:ext cx="4664827" cy="2628316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5065A72A-4C2D-F2DE-0597-83BC2EE46D2E}"/>
              </a:ext>
            </a:extLst>
          </p:cNvPr>
          <p:cNvSpPr txBox="1"/>
          <p:nvPr/>
        </p:nvSpPr>
        <p:spPr>
          <a:xfrm>
            <a:off x="388605" y="3277909"/>
            <a:ext cx="6910552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GB" b="1" noProof="0" dirty="0">
                <a:solidFill>
                  <a:schemeClr val="accent1"/>
                </a:solidFill>
                <a:ea typeface="+mn-lt"/>
                <a:cs typeface="+mn-lt"/>
              </a:rPr>
              <a:t>Cost per error:</a:t>
            </a:r>
            <a:endParaRPr lang="en-GB" noProof="0" dirty="0">
              <a:solidFill>
                <a:schemeClr val="accent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noProof="0" dirty="0">
                <a:ea typeface="+mn-lt"/>
                <a:cs typeface="+mn-lt"/>
              </a:rPr>
              <a:t>False Positives (</a:t>
            </a:r>
            <a:r>
              <a:rPr lang="en-GB" i="1" noProof="0" dirty="0">
                <a:latin typeface="Aptos"/>
              </a:rPr>
              <a:t>Y = 1</a:t>
            </a:r>
            <a:r>
              <a:rPr lang="en-GB" noProof="0" dirty="0">
                <a:ea typeface="+mn-lt"/>
                <a:cs typeface="+mn-lt"/>
              </a:rPr>
              <a:t>) incur a penalty equal to </a:t>
            </a:r>
            <a:r>
              <a:rPr lang="en-GB" i="1" noProof="0" dirty="0">
                <a:latin typeface="Aptos"/>
              </a:rPr>
              <a:t>mean anomaly</a:t>
            </a:r>
            <a:r>
              <a:rPr lang="en-GB" i="1" noProof="0" dirty="0">
                <a:ea typeface="+mn-lt"/>
                <a:cs typeface="+mn-lt"/>
              </a:rPr>
              <a:t>.</a:t>
            </a:r>
            <a:endParaRPr lang="en-GB" i="1" noProof="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noProof="0" dirty="0">
                <a:ea typeface="+mn-lt"/>
                <a:cs typeface="+mn-lt"/>
              </a:rPr>
              <a:t>False Negatives (</a:t>
            </a:r>
            <a:r>
              <a:rPr lang="en-GB" i="1" noProof="0" dirty="0">
                <a:latin typeface="Aptos"/>
              </a:rPr>
              <a:t>Y = 0</a:t>
            </a:r>
            <a:r>
              <a:rPr lang="en-GB" noProof="0" dirty="0">
                <a:ea typeface="+mn-lt"/>
                <a:cs typeface="+mn-lt"/>
              </a:rPr>
              <a:t>) incur a penalty equal to </a:t>
            </a:r>
            <a:r>
              <a:rPr lang="en-GB" i="1" noProof="0" dirty="0">
                <a:latin typeface="Aptos"/>
              </a:rPr>
              <a:t>mean normal</a:t>
            </a:r>
            <a:r>
              <a:rPr lang="en-GB" noProof="0" dirty="0">
                <a:ea typeface="+mn-lt"/>
                <a:cs typeface="+mn-lt"/>
              </a:rPr>
              <a:t>.</a:t>
            </a:r>
            <a:endParaRPr lang="en-GB" noProof="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noProof="0" dirty="0">
                <a:ea typeface="+mn-lt"/>
                <a:cs typeface="+mn-lt"/>
              </a:rPr>
              <a:t>Correct classifications carry no penalty.</a:t>
            </a:r>
          </a:p>
          <a:p>
            <a:pPr algn="just"/>
            <a:endParaRPr lang="en-GB" noProof="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b="1" noProof="0" dirty="0">
                <a:solidFill>
                  <a:schemeClr val="accent1"/>
                </a:solidFill>
                <a:ea typeface="+mn-lt"/>
                <a:cs typeface="+mn-lt"/>
              </a:rPr>
              <a:t>Total cost </a:t>
            </a:r>
            <a:r>
              <a:rPr lang="en-GB" b="1" noProof="0" dirty="0">
                <a:ea typeface="+mn-lt"/>
                <a:cs typeface="+mn-lt"/>
              </a:rPr>
              <a:t>= </a:t>
            </a:r>
            <a:r>
              <a:rPr lang="en-GB" noProof="0" dirty="0">
                <a:ea typeface="+mn-lt"/>
                <a:cs typeface="+mn-lt"/>
              </a:rPr>
              <a:t>Sum of all row-level penalties in the test set.</a:t>
            </a:r>
            <a:endParaRPr lang="en-GB" noProof="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b="1" noProof="0" dirty="0">
                <a:solidFill>
                  <a:schemeClr val="accent1"/>
                </a:solidFill>
                <a:ea typeface="+mn-lt"/>
                <a:cs typeface="+mn-lt"/>
              </a:rPr>
              <a:t>Worst-case cost</a:t>
            </a:r>
            <a:r>
              <a:rPr lang="en-GB" b="1" dirty="0">
                <a:solidFill>
                  <a:schemeClr val="accent1"/>
                </a:solidFill>
              </a:rPr>
              <a:t> </a:t>
            </a:r>
            <a:r>
              <a:rPr lang="en-GB" b="1" dirty="0"/>
              <a:t>= </a:t>
            </a:r>
            <a:r>
              <a:rPr lang="en-GB" noProof="0" dirty="0">
                <a:ea typeface="+mn-lt"/>
                <a:cs typeface="+mn-lt"/>
              </a:rPr>
              <a:t>Penalty that would result if every prediction were wrong.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GB" dirty="0">
              <a:ea typeface="+mn-lt"/>
              <a:cs typeface="+mn-lt"/>
            </a:endParaRPr>
          </a:p>
          <a:p>
            <a:pPr algn="just"/>
            <a:r>
              <a:rPr lang="en-US" dirty="0"/>
              <a:t>A value of 1 denotes perfect classification, whereas 0 represents the worst possible outcome.</a:t>
            </a:r>
          </a:p>
          <a:p>
            <a:pPr algn="just"/>
            <a:endParaRPr lang="en-GB" noProof="0" dirty="0">
              <a:ea typeface="+mn-lt"/>
              <a:cs typeface="+mn-lt"/>
            </a:endParaRP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CBECA918-927B-DA3D-8F46-98FF436F9E9C}"/>
              </a:ext>
            </a:extLst>
          </p:cNvPr>
          <p:cNvSpPr txBox="1"/>
          <p:nvPr/>
        </p:nvSpPr>
        <p:spPr>
          <a:xfrm>
            <a:off x="387407" y="1058215"/>
            <a:ext cx="691175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noProof="0" dirty="0">
                <a:ea typeface="+mn-lt"/>
                <a:cs typeface="+mn-lt"/>
              </a:rPr>
              <a:t>This section analyzes anomaly detection in financial time series. </a:t>
            </a:r>
            <a:r>
              <a:rPr lang="en-US" dirty="0">
                <a:ea typeface="+mn-lt"/>
                <a:cs typeface="+mn-lt"/>
              </a:rPr>
              <a:t>Only anomalies that impacted the considered index were considered in each portfolio replica.</a:t>
            </a:r>
            <a:endParaRPr lang="en-GB" noProof="0" dirty="0">
              <a:ea typeface="+mn-lt"/>
              <a:cs typeface="+mn-lt"/>
            </a:endParaRP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06FE3EF5-BE5E-8DAD-6356-D23B8142C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rgbClr val="1973EB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831" y="6375476"/>
            <a:ext cx="507590" cy="373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uppo 12">
            <a:extLst>
              <a:ext uri="{FF2B5EF4-FFF2-40B4-BE49-F238E27FC236}">
                <a16:creationId xmlns:a16="http://schemas.microsoft.com/office/drawing/2014/main" id="{7C9A409B-849D-82EC-D3B4-B9FC498F24D9}"/>
              </a:ext>
            </a:extLst>
          </p:cNvPr>
          <p:cNvGrpSpPr/>
          <p:nvPr/>
        </p:nvGrpSpPr>
        <p:grpSpPr>
          <a:xfrm>
            <a:off x="7488014" y="4224450"/>
            <a:ext cx="4474155" cy="1175486"/>
            <a:chOff x="6649116" y="4126865"/>
            <a:chExt cx="4474155" cy="1175486"/>
          </a:xfrm>
        </p:grpSpPr>
        <p:sp>
          <p:nvSpPr>
            <p:cNvPr id="10" name="Rettangolo 9">
              <a:extLst>
                <a:ext uri="{FF2B5EF4-FFF2-40B4-BE49-F238E27FC236}">
                  <a16:creationId xmlns:a16="http://schemas.microsoft.com/office/drawing/2014/main" id="{FB82F513-EAD9-EFE0-AC85-B04998E39300}"/>
                </a:ext>
              </a:extLst>
            </p:cNvPr>
            <p:cNvSpPr/>
            <p:nvPr/>
          </p:nvSpPr>
          <p:spPr>
            <a:xfrm>
              <a:off x="6649116" y="4126865"/>
              <a:ext cx="4474155" cy="1175486"/>
            </a:xfrm>
            <a:prstGeom prst="rect">
              <a:avLst/>
            </a:prstGeom>
            <a:solidFill>
              <a:srgbClr val="1973EB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" name="CasellaDiTesto 8">
                  <a:extLst>
                    <a:ext uri="{FF2B5EF4-FFF2-40B4-BE49-F238E27FC236}">
                      <a16:creationId xmlns:a16="http://schemas.microsoft.com/office/drawing/2014/main" id="{BBC61F0F-06F2-6ED4-54B5-50C731D42B53}"/>
                    </a:ext>
                  </a:extLst>
                </p:cNvPr>
                <p:cNvSpPr txBox="1"/>
                <p:nvPr/>
              </p:nvSpPr>
              <p:spPr>
                <a:xfrm>
                  <a:off x="6738073" y="4410668"/>
                  <a:ext cx="4296240" cy="61831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𝐹𝑖𝑛𝑎𝑛𝑐𝑖𝑎𝑙</m:t>
                        </m:r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𝑆𝑐𝑜𝑟𝑒</m:t>
                        </m:r>
                        <m:r>
                          <a:rPr lang="en-US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f>
                          <m:fPr>
                            <m:ctrlPr>
                              <a:rPr lang="en-US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𝑇𝑜𝑡𝑎𝑙</m:t>
                            </m:r>
                            <m: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𝐶𝑜𝑠𝑡</m:t>
                            </m:r>
                          </m:num>
                          <m:den>
                            <m: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𝑊𝑜𝑟𝑠𝑡</m:t>
                            </m:r>
                            <m: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𝐶𝑎𝑠𝑒</m:t>
                            </m:r>
                            <m: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𝐶𝑜𝑠𝑡</m:t>
                            </m:r>
                          </m:den>
                        </m:f>
                      </m:oMath>
                    </m:oMathPara>
                  </a14:m>
                  <a:endParaRPr lang="it-IT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9" name="CasellaDiTesto 8">
                  <a:extLst>
                    <a:ext uri="{FF2B5EF4-FFF2-40B4-BE49-F238E27FC236}">
                      <a16:creationId xmlns:a16="http://schemas.microsoft.com/office/drawing/2014/main" id="{BBC61F0F-06F2-6ED4-54B5-50C731D42B5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38073" y="4410668"/>
                  <a:ext cx="4296240" cy="618311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0478AECD-E1A7-0A7F-72A0-991E7591A719}"/>
              </a:ext>
            </a:extLst>
          </p:cNvPr>
          <p:cNvSpPr txBox="1"/>
          <p:nvPr/>
        </p:nvSpPr>
        <p:spPr>
          <a:xfrm>
            <a:off x="387407" y="1903456"/>
            <a:ext cx="625538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dirty="0">
                <a:solidFill>
                  <a:srgbClr val="1973EB"/>
                </a:solidFill>
              </a:rPr>
              <a:t>FINANCIAL SCORE</a:t>
            </a:r>
          </a:p>
          <a:p>
            <a:pPr algn="just"/>
            <a:r>
              <a:rPr lang="en-US" dirty="0"/>
              <a:t>Business-oriented classification metric which measures the financial impact of classification errors based on average standardized returns for normal (</a:t>
            </a:r>
            <a:r>
              <a:rPr lang="en-US" i="1" dirty="0"/>
              <a:t>mean normal</a:t>
            </a:r>
            <a:r>
              <a:rPr lang="en-US" dirty="0"/>
              <a:t>) and anomaly (</a:t>
            </a:r>
            <a:r>
              <a:rPr lang="en-US" i="1" dirty="0"/>
              <a:t>mean anomaly</a:t>
            </a:r>
            <a:r>
              <a:rPr lang="en-US" dirty="0"/>
              <a:t>) periods, weighted by their relevance.</a:t>
            </a:r>
            <a:endParaRPr lang="en-GB" dirty="0"/>
          </a:p>
        </p:txBody>
      </p:sp>
      <p:sp>
        <p:nvSpPr>
          <p:cNvPr id="15" name="Titolo 1">
            <a:extLst>
              <a:ext uri="{FF2B5EF4-FFF2-40B4-BE49-F238E27FC236}">
                <a16:creationId xmlns:a16="http://schemas.microsoft.com/office/drawing/2014/main" id="{458AF574-5660-93E1-ECCC-31871934712C}"/>
              </a:ext>
            </a:extLst>
          </p:cNvPr>
          <p:cNvSpPr txBox="1">
            <a:spLocks/>
          </p:cNvSpPr>
          <p:nvPr/>
        </p:nvSpPr>
        <p:spPr>
          <a:xfrm>
            <a:off x="705262" y="396450"/>
            <a:ext cx="10890929" cy="10972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600" dirty="0"/>
              <a:t>4. ANOMALY DETECTION</a:t>
            </a:r>
            <a:endParaRPr lang="en-GB" sz="3600" dirty="0">
              <a:latin typeface="+mn-lt"/>
              <a:ea typeface="+mn-ea"/>
              <a:cs typeface="+mn-cs"/>
            </a:endParaRP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DCACF31F-37E6-712F-A7FB-8E0CD740020E}"/>
              </a:ext>
            </a:extLst>
          </p:cNvPr>
          <p:cNvSpPr txBox="1"/>
          <p:nvPr/>
        </p:nvSpPr>
        <p:spPr>
          <a:xfrm>
            <a:off x="5890682" y="6461550"/>
            <a:ext cx="4106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noProof="0" dirty="0"/>
              <a:t>11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B04FD6C5-47DE-7FB6-B673-42CE406BD1BC}"/>
              </a:ext>
            </a:extLst>
          </p:cNvPr>
          <p:cNvSpPr txBox="1"/>
          <p:nvPr/>
        </p:nvSpPr>
        <p:spPr>
          <a:xfrm>
            <a:off x="10514257" y="6562000"/>
            <a:ext cx="172064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050" b="1" i="0" dirty="0">
                <a:solidFill>
                  <a:srgbClr val="004080"/>
                </a:solidFill>
                <a:effectLst/>
                <a:latin typeface="Arial" panose="020B0604020202020204" pitchFamily="34" charset="0"/>
              </a:rPr>
              <a:t>Big Levy Investments</a:t>
            </a:r>
          </a:p>
        </p:txBody>
      </p:sp>
    </p:spTree>
    <p:extLst>
      <p:ext uri="{BB962C8B-B14F-4D97-AF65-F5344CB8AC3E}">
        <p14:creationId xmlns:p14="http://schemas.microsoft.com/office/powerpoint/2010/main" val="24588301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BE4842-0A3A-3318-0B84-B0620E5108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DDD9DEFB-987C-9A65-188E-BEB99051F67B}"/>
              </a:ext>
            </a:extLst>
          </p:cNvPr>
          <p:cNvSpPr txBox="1"/>
          <p:nvPr/>
        </p:nvSpPr>
        <p:spPr>
          <a:xfrm>
            <a:off x="356253" y="1304386"/>
            <a:ext cx="114794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noProof="0" dirty="0">
                <a:solidFill>
                  <a:schemeClr val="accent1"/>
                </a:solidFill>
                <a:ea typeface="+mn-lt"/>
                <a:cs typeface="+mn-lt"/>
              </a:rPr>
              <a:t>MLP (Basic):</a:t>
            </a:r>
            <a:r>
              <a:rPr lang="en-GB" noProof="0" dirty="0">
                <a:ea typeface="+mn-lt"/>
                <a:cs typeface="+mn-lt"/>
              </a:rPr>
              <a:t> A simple multi-layer perceptron neural network trained to classify normal vs anomaly periods.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8A50719E-8CD1-7716-576E-BFA0C3FC8D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rgbClr val="1973EB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831" y="6375476"/>
            <a:ext cx="507590" cy="373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48E340F2-9C69-171F-12A0-5442DB8420CD}"/>
              </a:ext>
            </a:extLst>
          </p:cNvPr>
          <p:cNvSpPr txBox="1"/>
          <p:nvPr/>
        </p:nvSpPr>
        <p:spPr>
          <a:xfrm>
            <a:off x="356253" y="1730379"/>
            <a:ext cx="114794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noProof="0" dirty="0">
                <a:solidFill>
                  <a:schemeClr val="accent1"/>
                </a:solidFill>
                <a:ea typeface="+mn-lt"/>
                <a:cs typeface="+mn-lt"/>
              </a:rPr>
              <a:t>MLP (Optuna Tuning):</a:t>
            </a:r>
            <a:r>
              <a:rPr lang="en-GB" b="1" noProof="0" dirty="0">
                <a:ea typeface="+mn-lt"/>
                <a:cs typeface="+mn-lt"/>
              </a:rPr>
              <a:t> </a:t>
            </a:r>
            <a:r>
              <a:rPr lang="en-GB" noProof="0" dirty="0">
                <a:ea typeface="+mn-lt"/>
                <a:cs typeface="+mn-lt"/>
              </a:rPr>
              <a:t>The MLP model with Optuna hyperparameters tuning for better performance.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53B77DBF-1B30-BD9C-C290-2414E21E2662}"/>
              </a:ext>
            </a:extLst>
          </p:cNvPr>
          <p:cNvSpPr txBox="1"/>
          <p:nvPr/>
        </p:nvSpPr>
        <p:spPr>
          <a:xfrm>
            <a:off x="356256" y="2162571"/>
            <a:ext cx="114794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noProof="0" dirty="0">
                <a:solidFill>
                  <a:schemeClr val="accent1"/>
                </a:solidFill>
                <a:ea typeface="+mn-lt"/>
                <a:cs typeface="+mn-lt"/>
              </a:rPr>
              <a:t>LSTM Autoencoder:</a:t>
            </a:r>
            <a:r>
              <a:rPr lang="en-GB" noProof="0" dirty="0">
                <a:ea typeface="+mn-lt"/>
                <a:cs typeface="+mn-lt"/>
              </a:rPr>
              <a:t> Recurrent neural network autoencoder to detect anomalies by reconstructing input sequences and identifying large reconstruction errors.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1FED5FC7-D7B3-129E-61A0-D91980623AA8}"/>
              </a:ext>
            </a:extLst>
          </p:cNvPr>
          <p:cNvSpPr txBox="1"/>
          <p:nvPr/>
        </p:nvSpPr>
        <p:spPr>
          <a:xfrm>
            <a:off x="356256" y="2871762"/>
            <a:ext cx="114794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noProof="0" dirty="0">
                <a:solidFill>
                  <a:schemeClr val="accent1"/>
                </a:solidFill>
                <a:ea typeface="+mn-lt"/>
                <a:cs typeface="+mn-lt"/>
              </a:rPr>
              <a:t>LSTM Classifier:</a:t>
            </a:r>
            <a:r>
              <a:rPr lang="en-GB" noProof="0" dirty="0">
                <a:ea typeface="+mn-lt"/>
                <a:cs typeface="+mn-lt"/>
              </a:rPr>
              <a:t> An LSTM-based model directly trained to classify sequences as normal or anomalous.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8C5E79A7-1283-F500-DD57-BAD299E36598}"/>
              </a:ext>
            </a:extLst>
          </p:cNvPr>
          <p:cNvSpPr txBox="1"/>
          <p:nvPr/>
        </p:nvSpPr>
        <p:spPr>
          <a:xfrm>
            <a:off x="356256" y="3300337"/>
            <a:ext cx="114794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noProof="0" dirty="0">
                <a:solidFill>
                  <a:schemeClr val="accent1"/>
                </a:solidFill>
                <a:ea typeface="+mn-lt"/>
                <a:cs typeface="+mn-lt"/>
              </a:rPr>
              <a:t>LSTM Classifier with Tuned Threshold:</a:t>
            </a:r>
            <a:r>
              <a:rPr lang="en-GB" noProof="0" dirty="0">
                <a:ea typeface="+mn-lt"/>
                <a:cs typeface="+mn-lt"/>
              </a:rPr>
              <a:t> The LSTM classifier with an adjusted classification threshold.</a:t>
            </a:r>
          </a:p>
        </p:txBody>
      </p:sp>
      <p:pic>
        <p:nvPicPr>
          <p:cNvPr id="22" name="Immagine 21">
            <a:extLst>
              <a:ext uri="{FF2B5EF4-FFF2-40B4-BE49-F238E27FC236}">
                <a16:creationId xmlns:a16="http://schemas.microsoft.com/office/drawing/2014/main" id="{20D55B8D-3563-7D71-4546-6AB1D8DD8EA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900065" y="3846572"/>
            <a:ext cx="2349851" cy="1804635"/>
          </a:xfrm>
          <a:prstGeom prst="rect">
            <a:avLst/>
          </a:prstGeom>
        </p:spPr>
      </p:pic>
      <p:pic>
        <p:nvPicPr>
          <p:cNvPr id="23" name="Immagine 22">
            <a:extLst>
              <a:ext uri="{FF2B5EF4-FFF2-40B4-BE49-F238E27FC236}">
                <a16:creationId xmlns:a16="http://schemas.microsoft.com/office/drawing/2014/main" id="{FD24B864-3CA9-4692-4C59-62C1761341C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4921074" y="3840133"/>
            <a:ext cx="2349851" cy="1804635"/>
          </a:xfrm>
          <a:prstGeom prst="rect">
            <a:avLst/>
          </a:prstGeom>
        </p:spPr>
      </p:pic>
      <p:pic>
        <p:nvPicPr>
          <p:cNvPr id="24" name="Immagine 23">
            <a:extLst>
              <a:ext uri="{FF2B5EF4-FFF2-40B4-BE49-F238E27FC236}">
                <a16:creationId xmlns:a16="http://schemas.microsoft.com/office/drawing/2014/main" id="{B83AB3C2-DB56-BC1A-0CAB-0CB93874D8C0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8942083" y="3846572"/>
            <a:ext cx="2349851" cy="1804635"/>
          </a:xfrm>
          <a:prstGeom prst="rect">
            <a:avLst/>
          </a:prstGeom>
        </p:spPr>
      </p:pic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4BC357EE-5C05-FA24-F422-D0969C2E1922}"/>
              </a:ext>
            </a:extLst>
          </p:cNvPr>
          <p:cNvSpPr txBox="1"/>
          <p:nvPr/>
        </p:nvSpPr>
        <p:spPr>
          <a:xfrm>
            <a:off x="818381" y="5903801"/>
            <a:ext cx="10473553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GB" sz="1500" noProof="0" dirty="0">
                <a:ea typeface="+mn-lt"/>
                <a:cs typeface="+mn-lt"/>
              </a:rPr>
              <a:t>Confusion Matrices of the three considered portfolios best performing models.</a:t>
            </a:r>
          </a:p>
          <a:p>
            <a:pPr algn="just"/>
            <a:r>
              <a:rPr lang="en-GB" sz="1500" noProof="0" dirty="0">
                <a:ea typeface="+mn-lt"/>
                <a:cs typeface="+mn-lt"/>
              </a:rPr>
              <a:t>Remind that for each model only the anomalies which had an impact on the benchmark indexes where considered.</a:t>
            </a:r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4365C28D-388A-7360-B175-07E0C333BBE0}"/>
              </a:ext>
            </a:extLst>
          </p:cNvPr>
          <p:cNvSpPr txBox="1"/>
          <p:nvPr/>
        </p:nvSpPr>
        <p:spPr>
          <a:xfrm>
            <a:off x="1163458" y="5580637"/>
            <a:ext cx="1822333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500" noProof="0" dirty="0">
                <a:ea typeface="+mn-lt"/>
                <a:cs typeface="+mn-lt"/>
              </a:rPr>
              <a:t>(a) Equity Portfolio</a:t>
            </a: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F42208A8-1E41-01AF-4BD7-0C0305E362E7}"/>
              </a:ext>
            </a:extLst>
          </p:cNvPr>
          <p:cNvSpPr txBox="1"/>
          <p:nvPr/>
        </p:nvSpPr>
        <p:spPr>
          <a:xfrm>
            <a:off x="5184829" y="5580636"/>
            <a:ext cx="1822333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500" noProof="0" dirty="0">
                <a:ea typeface="+mn-lt"/>
                <a:cs typeface="+mn-lt"/>
              </a:rPr>
              <a:t>(b) Bond Portfolio</a:t>
            </a: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29F575FD-C131-21D5-7E06-DF1DC8F48C9D}"/>
              </a:ext>
            </a:extLst>
          </p:cNvPr>
          <p:cNvSpPr txBox="1"/>
          <p:nvPr/>
        </p:nvSpPr>
        <p:spPr>
          <a:xfrm>
            <a:off x="8669817" y="5580636"/>
            <a:ext cx="2894383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500" noProof="0" dirty="0">
                <a:ea typeface="+mn-lt"/>
                <a:cs typeface="+mn-lt"/>
              </a:rPr>
              <a:t>(c) Life Strategy 80-20 Portfolio</a:t>
            </a:r>
          </a:p>
        </p:txBody>
      </p:sp>
      <p:sp>
        <p:nvSpPr>
          <p:cNvPr id="31" name="Titolo 1">
            <a:extLst>
              <a:ext uri="{FF2B5EF4-FFF2-40B4-BE49-F238E27FC236}">
                <a16:creationId xmlns:a16="http://schemas.microsoft.com/office/drawing/2014/main" id="{2DFE336B-0345-B99A-0638-A2C40AC4612E}"/>
              </a:ext>
            </a:extLst>
          </p:cNvPr>
          <p:cNvSpPr txBox="1">
            <a:spLocks/>
          </p:cNvSpPr>
          <p:nvPr/>
        </p:nvSpPr>
        <p:spPr>
          <a:xfrm>
            <a:off x="705262" y="396450"/>
            <a:ext cx="10890929" cy="10972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600" dirty="0"/>
              <a:t>ANOMALY DETECTION MODELS</a:t>
            </a:r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817776D2-1619-85C4-23B0-66565F9A643E}"/>
              </a:ext>
            </a:extLst>
          </p:cNvPr>
          <p:cNvSpPr txBox="1"/>
          <p:nvPr/>
        </p:nvSpPr>
        <p:spPr>
          <a:xfrm>
            <a:off x="5890682" y="6461550"/>
            <a:ext cx="4106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noProof="0" dirty="0"/>
              <a:t>12</a:t>
            </a:r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B0D1829C-C1CF-71AD-4EA8-1FBCC6FA27BE}"/>
              </a:ext>
            </a:extLst>
          </p:cNvPr>
          <p:cNvSpPr txBox="1"/>
          <p:nvPr/>
        </p:nvSpPr>
        <p:spPr>
          <a:xfrm>
            <a:off x="10514257" y="6562000"/>
            <a:ext cx="172064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050" b="1" i="0" dirty="0">
                <a:solidFill>
                  <a:srgbClr val="004080"/>
                </a:solidFill>
                <a:effectLst/>
                <a:latin typeface="Arial" panose="020B0604020202020204" pitchFamily="34" charset="0"/>
              </a:rPr>
              <a:t>Big Levy Investments</a:t>
            </a:r>
          </a:p>
        </p:txBody>
      </p:sp>
    </p:spTree>
    <p:extLst>
      <p:ext uri="{BB962C8B-B14F-4D97-AF65-F5344CB8AC3E}">
        <p14:creationId xmlns:p14="http://schemas.microsoft.com/office/powerpoint/2010/main" val="25627479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>
            <a:extLst>
              <a:ext uri="{FF2B5EF4-FFF2-40B4-BE49-F238E27FC236}">
                <a16:creationId xmlns:a16="http://schemas.microsoft.com/office/drawing/2014/main" id="{150A7315-4651-19F6-F46D-1AE34C0E78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rgbClr val="1973EB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831" y="6375476"/>
            <a:ext cx="507590" cy="373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Content Placeholder 3">
            <a:extLst>
              <a:ext uri="{FF2B5EF4-FFF2-40B4-BE49-F238E27FC236}">
                <a16:creationId xmlns:a16="http://schemas.microsoft.com/office/drawing/2014/main" id="{0A6D6A3F-4804-87C3-B213-0F7D8864FD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5030182" y="2988763"/>
            <a:ext cx="6704231" cy="1535629"/>
          </a:xfrm>
          <a:prstGeom prst="rect">
            <a:avLst/>
          </a:prstGeom>
        </p:spPr>
      </p:pic>
      <p:sp>
        <p:nvSpPr>
          <p:cNvPr id="17" name="Segnaposto contenuto 2">
            <a:extLst>
              <a:ext uri="{FF2B5EF4-FFF2-40B4-BE49-F238E27FC236}">
                <a16:creationId xmlns:a16="http://schemas.microsoft.com/office/drawing/2014/main" id="{CC920D2C-B9A0-9887-CF15-2FA76FC77E77}"/>
              </a:ext>
            </a:extLst>
          </p:cNvPr>
          <p:cNvSpPr txBox="1">
            <a:spLocks/>
          </p:cNvSpPr>
          <p:nvPr/>
        </p:nvSpPr>
        <p:spPr>
          <a:xfrm>
            <a:off x="115926" y="2169999"/>
            <a:ext cx="4613389" cy="153306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87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93776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51560" indent="-28575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98448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10000"/>
              </a:lnSpc>
            </a:pPr>
            <a:r>
              <a:rPr lang="en-US" sz="1800" b="1" dirty="0">
                <a:solidFill>
                  <a:srgbClr val="1973EB"/>
                </a:solidFill>
                <a:ea typeface="+mn-lt"/>
                <a:cs typeface="+mn-lt"/>
              </a:rPr>
              <a:t>Equity Portfolio: </a:t>
            </a:r>
            <a:r>
              <a:rPr lang="en-US" sz="1800" dirty="0">
                <a:ea typeface="+mn-lt"/>
                <a:cs typeface="+mn-lt"/>
              </a:rPr>
              <a:t>The </a:t>
            </a:r>
            <a:r>
              <a:rPr lang="en-US" sz="1800" b="1" dirty="0">
                <a:ea typeface="+mn-lt"/>
                <a:cs typeface="+mn-lt"/>
              </a:rPr>
              <a:t>MLP (Basic) model </a:t>
            </a:r>
            <a:r>
              <a:rPr lang="en-US" sz="1800" dirty="0">
                <a:ea typeface="+mn-lt"/>
                <a:cs typeface="+mn-lt"/>
              </a:rPr>
              <a:t>was chosen because it has the second highest Financial Score and performs as well as, or better than, the LSTM Classifier across other metrics.</a:t>
            </a:r>
            <a:endParaRPr lang="en-GB" sz="1800" dirty="0"/>
          </a:p>
        </p:txBody>
      </p:sp>
      <p:sp>
        <p:nvSpPr>
          <p:cNvPr id="18" name="Segnaposto contenuto 2">
            <a:extLst>
              <a:ext uri="{FF2B5EF4-FFF2-40B4-BE49-F238E27FC236}">
                <a16:creationId xmlns:a16="http://schemas.microsoft.com/office/drawing/2014/main" id="{A081E07D-F577-2FAB-01FC-320DAA2319E2}"/>
              </a:ext>
            </a:extLst>
          </p:cNvPr>
          <p:cNvSpPr txBox="1">
            <a:spLocks/>
          </p:cNvSpPr>
          <p:nvPr/>
        </p:nvSpPr>
        <p:spPr>
          <a:xfrm>
            <a:off x="115927" y="3743186"/>
            <a:ext cx="4613389" cy="10972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87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93776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51560" indent="-28575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98448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10000"/>
              </a:lnSpc>
            </a:pPr>
            <a:r>
              <a:rPr lang="en-US" sz="1800" b="1" dirty="0">
                <a:solidFill>
                  <a:srgbClr val="1973EB"/>
                </a:solidFill>
                <a:ea typeface="+mn-lt"/>
                <a:cs typeface="+mn-lt"/>
              </a:rPr>
              <a:t>Bond Portfolio: </a:t>
            </a:r>
            <a:r>
              <a:rPr lang="en-US" sz="1800" dirty="0">
                <a:ea typeface="+mn-lt"/>
                <a:cs typeface="+mn-lt"/>
              </a:rPr>
              <a:t>The </a:t>
            </a:r>
            <a:r>
              <a:rPr lang="en-US" sz="1800" b="1" dirty="0">
                <a:ea typeface="+mn-lt"/>
                <a:cs typeface="+mn-lt"/>
              </a:rPr>
              <a:t>LSTM Classifier </a:t>
            </a:r>
            <a:r>
              <a:rPr lang="en-US" sz="1800" dirty="0">
                <a:ea typeface="+mn-lt"/>
                <a:cs typeface="+mn-lt"/>
              </a:rPr>
              <a:t>was chosen, since it outperforms the other models in almost every metric.</a:t>
            </a:r>
            <a:endParaRPr lang="en-GB" sz="1600" dirty="0"/>
          </a:p>
        </p:txBody>
      </p:sp>
      <p:sp>
        <p:nvSpPr>
          <p:cNvPr id="19" name="Segnaposto contenuto 2">
            <a:extLst>
              <a:ext uri="{FF2B5EF4-FFF2-40B4-BE49-F238E27FC236}">
                <a16:creationId xmlns:a16="http://schemas.microsoft.com/office/drawing/2014/main" id="{D8A0CAF2-E1C9-DF7B-D354-199CFEFA1EDB}"/>
              </a:ext>
            </a:extLst>
          </p:cNvPr>
          <p:cNvSpPr txBox="1">
            <a:spLocks/>
          </p:cNvSpPr>
          <p:nvPr/>
        </p:nvSpPr>
        <p:spPr>
          <a:xfrm>
            <a:off x="115926" y="4810167"/>
            <a:ext cx="4377415" cy="134947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87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93776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51560" indent="-28575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98448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10000"/>
              </a:lnSpc>
            </a:pPr>
            <a:r>
              <a:rPr lang="en-US" sz="1800" b="1" dirty="0">
                <a:solidFill>
                  <a:srgbClr val="1973EB"/>
                </a:solidFill>
              </a:rPr>
              <a:t>Life Strategy 80-20 Portfolio: </a:t>
            </a:r>
            <a:r>
              <a:rPr lang="en-US" sz="1800" dirty="0"/>
              <a:t>The </a:t>
            </a:r>
            <a:r>
              <a:rPr lang="en-US" sz="1800" b="1" dirty="0"/>
              <a:t>LSTM Classifier</a:t>
            </a:r>
            <a:r>
              <a:rPr lang="en-US" sz="1800" dirty="0"/>
              <a:t> was chosen since it has the highest values of Precision and F1 score and it has the second highest Financial Score.</a:t>
            </a:r>
            <a:endParaRPr lang="en-GB" sz="1800" dirty="0"/>
          </a:p>
        </p:txBody>
      </p:sp>
      <p:pic>
        <p:nvPicPr>
          <p:cNvPr id="24" name="Immagine 23">
            <a:extLst>
              <a:ext uri="{FF2B5EF4-FFF2-40B4-BE49-F238E27FC236}">
                <a16:creationId xmlns:a16="http://schemas.microsoft.com/office/drawing/2014/main" id="{8A4C0537-6583-3D0E-5CA5-4EC79E2943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l="4403" t="281" r="307" b="1144"/>
          <a:stretch>
            <a:fillRect/>
          </a:stretch>
        </p:blipFill>
        <p:spPr>
          <a:xfrm>
            <a:off x="5030182" y="4816391"/>
            <a:ext cx="6704231" cy="1533068"/>
          </a:xfrm>
          <a:prstGeom prst="rect">
            <a:avLst/>
          </a:prstGeom>
        </p:spPr>
      </p:pic>
      <p:pic>
        <p:nvPicPr>
          <p:cNvPr id="26" name="Immagine 25">
            <a:extLst>
              <a:ext uri="{FF2B5EF4-FFF2-40B4-BE49-F238E27FC236}">
                <a16:creationId xmlns:a16="http://schemas.microsoft.com/office/drawing/2014/main" id="{48F5B570-E32B-9635-46F7-4E3E1BC6132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l="3559" t="1476" r="399" b="2857"/>
          <a:stretch>
            <a:fillRect/>
          </a:stretch>
        </p:blipFill>
        <p:spPr>
          <a:xfrm>
            <a:off x="5020022" y="1114530"/>
            <a:ext cx="6704231" cy="1533068"/>
          </a:xfrm>
          <a:prstGeom prst="rect">
            <a:avLst/>
          </a:prstGeom>
        </p:spPr>
      </p:pic>
      <p:sp>
        <p:nvSpPr>
          <p:cNvPr id="27" name="Segnaposto contenuto 2">
            <a:extLst>
              <a:ext uri="{FF2B5EF4-FFF2-40B4-BE49-F238E27FC236}">
                <a16:creationId xmlns:a16="http://schemas.microsoft.com/office/drawing/2014/main" id="{7E0F8FAF-9E06-3048-C5B7-D0B512C997EF}"/>
              </a:ext>
            </a:extLst>
          </p:cNvPr>
          <p:cNvSpPr txBox="1">
            <a:spLocks/>
          </p:cNvSpPr>
          <p:nvPr/>
        </p:nvSpPr>
        <p:spPr>
          <a:xfrm>
            <a:off x="115926" y="1244401"/>
            <a:ext cx="4613389" cy="798865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87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93776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51560" indent="-28575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98448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10000"/>
              </a:lnSpc>
              <a:buNone/>
            </a:pPr>
            <a:r>
              <a:rPr lang="en-GB" sz="1800" dirty="0"/>
              <a:t>For each Replicating Portfolio a different Model was chosen, based on a combination of different metrics.</a:t>
            </a: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B4675391-DB96-621E-2B60-DF415D33770A}"/>
              </a:ext>
            </a:extLst>
          </p:cNvPr>
          <p:cNvSpPr txBox="1"/>
          <p:nvPr/>
        </p:nvSpPr>
        <p:spPr>
          <a:xfrm>
            <a:off x="7941530" y="2645773"/>
            <a:ext cx="1822333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500" noProof="0" dirty="0">
                <a:ea typeface="+mn-lt"/>
                <a:cs typeface="+mn-lt"/>
              </a:rPr>
              <a:t>(a) Equity Portfolio</a:t>
            </a:r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F023E101-6CBE-0883-608B-BF0D69C03CAF}"/>
              </a:ext>
            </a:extLst>
          </p:cNvPr>
          <p:cNvSpPr txBox="1"/>
          <p:nvPr/>
        </p:nvSpPr>
        <p:spPr>
          <a:xfrm>
            <a:off x="7941530" y="4507534"/>
            <a:ext cx="1822333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500" noProof="0" dirty="0">
                <a:ea typeface="+mn-lt"/>
                <a:cs typeface="+mn-lt"/>
              </a:rPr>
              <a:t>(b) Bond Portfolio</a:t>
            </a:r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8BE0F66F-6AB0-1859-0721-BC034448E224}"/>
              </a:ext>
            </a:extLst>
          </p:cNvPr>
          <p:cNvSpPr txBox="1"/>
          <p:nvPr/>
        </p:nvSpPr>
        <p:spPr>
          <a:xfrm>
            <a:off x="7405504" y="6314670"/>
            <a:ext cx="2894383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500" noProof="0" dirty="0">
                <a:ea typeface="+mn-lt"/>
                <a:cs typeface="+mn-lt"/>
              </a:rPr>
              <a:t>(c) Life Strategy 80-20 Portfolio</a:t>
            </a:r>
          </a:p>
        </p:txBody>
      </p:sp>
      <p:sp>
        <p:nvSpPr>
          <p:cNvPr id="32" name="Titolo 1">
            <a:extLst>
              <a:ext uri="{FF2B5EF4-FFF2-40B4-BE49-F238E27FC236}">
                <a16:creationId xmlns:a16="http://schemas.microsoft.com/office/drawing/2014/main" id="{DB21053C-C0D0-2625-A3AC-C795C634BAC6}"/>
              </a:ext>
            </a:extLst>
          </p:cNvPr>
          <p:cNvSpPr txBox="1">
            <a:spLocks/>
          </p:cNvSpPr>
          <p:nvPr/>
        </p:nvSpPr>
        <p:spPr>
          <a:xfrm>
            <a:off x="705262" y="396450"/>
            <a:ext cx="10890929" cy="10972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600" dirty="0"/>
              <a:t>ANOMALY DETECTION RESULTS</a:t>
            </a:r>
          </a:p>
        </p:txBody>
      </p:sp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71CB9E7F-79F7-6D0A-FEC2-684C9958E2B5}"/>
              </a:ext>
            </a:extLst>
          </p:cNvPr>
          <p:cNvSpPr txBox="1"/>
          <p:nvPr/>
        </p:nvSpPr>
        <p:spPr>
          <a:xfrm>
            <a:off x="5890682" y="6461550"/>
            <a:ext cx="4106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noProof="0" dirty="0"/>
              <a:t>13</a:t>
            </a:r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12CC2EF5-828F-648C-EF6C-99DC6ECD05B3}"/>
              </a:ext>
            </a:extLst>
          </p:cNvPr>
          <p:cNvSpPr txBox="1"/>
          <p:nvPr/>
        </p:nvSpPr>
        <p:spPr>
          <a:xfrm>
            <a:off x="10514257" y="6562000"/>
            <a:ext cx="172064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050" b="1" i="0" dirty="0">
                <a:solidFill>
                  <a:srgbClr val="004080"/>
                </a:solidFill>
                <a:effectLst/>
                <a:latin typeface="Arial" panose="020B0604020202020204" pitchFamily="34" charset="0"/>
              </a:rPr>
              <a:t>Big Levy Investments</a:t>
            </a:r>
          </a:p>
        </p:txBody>
      </p:sp>
    </p:spTree>
    <p:extLst>
      <p:ext uri="{BB962C8B-B14F-4D97-AF65-F5344CB8AC3E}">
        <p14:creationId xmlns:p14="http://schemas.microsoft.com/office/powerpoint/2010/main" val="12055627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9">
            <a:extLst>
              <a:ext uri="{FF2B5EF4-FFF2-40B4-BE49-F238E27FC236}">
                <a16:creationId xmlns:a16="http://schemas.microsoft.com/office/drawing/2014/main" id="{744CAA32-F237-419C-A2DD-43C28D920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5B140126-E2C8-3B30-3EB7-6F57ADA578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1241178"/>
            <a:ext cx="10610513" cy="1097280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n-GB" sz="3600" noProof="0" dirty="0">
                <a:latin typeface="+mn-lt"/>
                <a:ea typeface="+mn-ea"/>
                <a:cs typeface="+mn-cs"/>
              </a:rPr>
              <a:t>5. REPLICA WITH ANOMALY DETECTION</a:t>
            </a:r>
            <a:br>
              <a:rPr lang="en-GB" sz="3600" noProof="0" dirty="0">
                <a:solidFill>
                  <a:schemeClr val="accent1"/>
                </a:solidFill>
                <a:latin typeface="+mn-lt"/>
                <a:ea typeface="+mn-ea"/>
                <a:cs typeface="+mn-cs"/>
              </a:rPr>
            </a:br>
            <a:endParaRPr lang="en-GB" sz="3600" noProof="0" dirty="0">
              <a:solidFill>
                <a:schemeClr val="accent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5" name="Straight Connector 11">
            <a:extLst>
              <a:ext uri="{FF2B5EF4-FFF2-40B4-BE49-F238E27FC236}">
                <a16:creationId xmlns:a16="http://schemas.microsoft.com/office/drawing/2014/main" id="{753FE100-D0AB-4AE2-824B-60CFA31EC6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F01B184D-6C0E-BC51-B363-2E1776C0379C}"/>
              </a:ext>
            </a:extLst>
          </p:cNvPr>
          <p:cNvSpPr txBox="1"/>
          <p:nvPr/>
        </p:nvSpPr>
        <p:spPr>
          <a:xfrm>
            <a:off x="586638" y="1781135"/>
            <a:ext cx="6897685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We combined the portfolio replication strategies with the anomaly detection signals. </a:t>
            </a:r>
          </a:p>
          <a:p>
            <a:endParaRPr lang="en-US" sz="1600" dirty="0"/>
          </a:p>
          <a:p>
            <a:r>
              <a:rPr lang="en-US" sz="1600" dirty="0"/>
              <a:t>Whenever an anomaly was detected, we </a:t>
            </a:r>
            <a:r>
              <a:rPr lang="en-US" sz="1600" dirty="0">
                <a:solidFill>
                  <a:srgbClr val="1973EB"/>
                </a:solidFill>
              </a:rPr>
              <a:t>dynamically shifted the allocation</a:t>
            </a:r>
            <a:r>
              <a:rPr lang="en-US" sz="1600" dirty="0"/>
              <a:t> to cash by setting the portfolio weights to zero, testing how this approach influenced overall performance and risk.</a:t>
            </a:r>
            <a:endParaRPr lang="en-GB" sz="1500" b="1" noProof="0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2509D28F-28F0-821E-4E06-B4C0C61E88B5}"/>
              </a:ext>
            </a:extLst>
          </p:cNvPr>
          <p:cNvSpPr txBox="1"/>
          <p:nvPr/>
        </p:nvSpPr>
        <p:spPr>
          <a:xfrm>
            <a:off x="11551534" y="6392723"/>
            <a:ext cx="4106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noProof="0" dirty="0"/>
              <a:t>13</a:t>
            </a:r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7FA1585E-AB81-0CF4-01E0-244A35CCE1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rgbClr val="1973EB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831" y="6375476"/>
            <a:ext cx="507590" cy="373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0" name="Tabella 9">
            <a:extLst>
              <a:ext uri="{FF2B5EF4-FFF2-40B4-BE49-F238E27FC236}">
                <a16:creationId xmlns:a16="http://schemas.microsoft.com/office/drawing/2014/main" id="{A0FDF1B0-C908-41E6-C1EB-FD47443888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7753286"/>
              </p:ext>
            </p:extLst>
          </p:nvPr>
        </p:nvGraphicFramePr>
        <p:xfrm>
          <a:off x="640083" y="3375355"/>
          <a:ext cx="6557130" cy="3000121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1294421">
                  <a:extLst>
                    <a:ext uri="{9D8B030D-6E8A-4147-A177-3AD203B41FA5}">
                      <a16:colId xmlns:a16="http://schemas.microsoft.com/office/drawing/2014/main" val="1237747936"/>
                    </a:ext>
                  </a:extLst>
                </a:gridCol>
                <a:gridCol w="1720501">
                  <a:extLst>
                    <a:ext uri="{9D8B030D-6E8A-4147-A177-3AD203B41FA5}">
                      <a16:colId xmlns:a16="http://schemas.microsoft.com/office/drawing/2014/main" val="40069835"/>
                    </a:ext>
                  </a:extLst>
                </a:gridCol>
                <a:gridCol w="1993757">
                  <a:extLst>
                    <a:ext uri="{9D8B030D-6E8A-4147-A177-3AD203B41FA5}">
                      <a16:colId xmlns:a16="http://schemas.microsoft.com/office/drawing/2014/main" val="1731118807"/>
                    </a:ext>
                  </a:extLst>
                </a:gridCol>
                <a:gridCol w="1548451">
                  <a:extLst>
                    <a:ext uri="{9D8B030D-6E8A-4147-A177-3AD203B41FA5}">
                      <a16:colId xmlns:a16="http://schemas.microsoft.com/office/drawing/2014/main" val="3904389105"/>
                    </a:ext>
                  </a:extLst>
                </a:gridCol>
              </a:tblGrid>
              <a:tr h="329120">
                <a:tc>
                  <a:txBody>
                    <a:bodyPr/>
                    <a:lstStyle/>
                    <a:p>
                      <a:pPr fontAlgn="base">
                        <a:lnSpc>
                          <a:spcPts val="2175"/>
                        </a:lnSpc>
                        <a:buNone/>
                      </a:pPr>
                      <a:r>
                        <a:rPr lang="en-GB" noProof="0" dirty="0">
                          <a:effectLst/>
                          <a:latin typeface="+mn-lt"/>
                        </a:rPr>
                        <a:t>Overlay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>
                        <a:lnSpc>
                          <a:spcPts val="2175"/>
                        </a:lnSpc>
                        <a:buNone/>
                      </a:pPr>
                      <a:r>
                        <a:rPr lang="en-GB" noProof="0" dirty="0">
                          <a:effectLst/>
                          <a:latin typeface="+mn-lt"/>
                        </a:rPr>
                        <a:t>Weights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>
                        <a:lnSpc>
                          <a:spcPts val="2175"/>
                        </a:lnSpc>
                        <a:buNone/>
                      </a:pPr>
                      <a:r>
                        <a:rPr lang="en-GB" noProof="0" dirty="0">
                          <a:effectLst/>
                          <a:latin typeface="+mn-lt"/>
                        </a:rPr>
                        <a:t>Advantage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>
                        <a:lnSpc>
                          <a:spcPts val="2175"/>
                        </a:lnSpc>
                        <a:buNone/>
                      </a:pPr>
                      <a:r>
                        <a:rPr lang="en-GB" noProof="0" dirty="0">
                          <a:effectLst/>
                          <a:latin typeface="+mn-lt"/>
                        </a:rPr>
                        <a:t>Drawback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32990922"/>
                  </a:ext>
                </a:extLst>
              </a:tr>
              <a:tr h="593281">
                <a:tc>
                  <a:txBody>
                    <a:bodyPr/>
                    <a:lstStyle/>
                    <a:p>
                      <a:pPr fontAlgn="base">
                        <a:lnSpc>
                          <a:spcPts val="2175"/>
                        </a:lnSpc>
                        <a:buNone/>
                      </a:pPr>
                      <a:r>
                        <a:rPr lang="en-GB" sz="1800" b="1" noProof="0" dirty="0">
                          <a:effectLst/>
                          <a:latin typeface="+mn-lt"/>
                        </a:rPr>
                        <a:t>Discrete</a:t>
                      </a:r>
                      <a:endParaRPr lang="en-GB" noProof="0" dirty="0"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217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noProof="0" dirty="0"/>
                        <a:t>Rounded positions for a fixed-value book.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>
                        <a:lnSpc>
                          <a:spcPts val="2175"/>
                        </a:lnSpc>
                        <a:buNone/>
                      </a:pPr>
                      <a:r>
                        <a:rPr lang="en-GB" sz="1800" noProof="0" dirty="0">
                          <a:effectLst/>
                          <a:latin typeface="+mn-lt"/>
                        </a:rPr>
                        <a:t>Real- world</a:t>
                      </a:r>
                    </a:p>
                    <a:p>
                      <a:pPr fontAlgn="base">
                        <a:lnSpc>
                          <a:spcPts val="2175"/>
                        </a:lnSpc>
                        <a:buNone/>
                      </a:pPr>
                      <a:r>
                        <a:rPr lang="en-GB" sz="1800" noProof="0" dirty="0">
                          <a:effectLst/>
                          <a:latin typeface="+mn-lt"/>
                        </a:rPr>
                        <a:t>tradability</a:t>
                      </a:r>
                      <a:endParaRPr lang="en-GB" noProof="0" dirty="0"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>
                        <a:lnSpc>
                          <a:spcPts val="2175"/>
                        </a:lnSpc>
                        <a:buNone/>
                      </a:pPr>
                      <a:r>
                        <a:rPr lang="en-GB" sz="1800" noProof="0" dirty="0">
                          <a:effectLst/>
                          <a:latin typeface="+mn-lt"/>
                        </a:rPr>
                        <a:t>Extra noise &amp; costs</a:t>
                      </a:r>
                      <a:endParaRPr lang="en-GB" noProof="0" dirty="0"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74664300"/>
                  </a:ext>
                </a:extLst>
              </a:tr>
              <a:tr h="876514">
                <a:tc>
                  <a:txBody>
                    <a:bodyPr/>
                    <a:lstStyle/>
                    <a:p>
                      <a:pPr fontAlgn="base">
                        <a:lnSpc>
                          <a:spcPts val="2175"/>
                        </a:lnSpc>
                        <a:buNone/>
                      </a:pPr>
                      <a:r>
                        <a:rPr lang="en-GB" sz="1800" b="1" noProof="0" dirty="0">
                          <a:effectLst/>
                          <a:latin typeface="+mn-lt"/>
                        </a:rPr>
                        <a:t>Fractional </a:t>
                      </a:r>
                      <a:endParaRPr lang="en-GB" noProof="0" dirty="0"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>
                        <a:lnSpc>
                          <a:spcPts val="2175"/>
                        </a:lnSpc>
                        <a:buNone/>
                      </a:pPr>
                      <a:r>
                        <a:rPr lang="en-GB" sz="1800" noProof="0" dirty="0"/>
                        <a:t>Original fractional weights from the replication model.</a:t>
                      </a:r>
                      <a:endParaRPr lang="en-GB" noProof="0" dirty="0"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>
                        <a:lnSpc>
                          <a:spcPts val="2175"/>
                        </a:lnSpc>
                        <a:buNone/>
                      </a:pPr>
                      <a:r>
                        <a:rPr lang="en-GB" sz="1800" noProof="0" dirty="0">
                          <a:effectLst/>
                          <a:latin typeface="+mn-lt"/>
                        </a:rPr>
                        <a:t>Higher risk-adjusted returns; keeps model precision</a:t>
                      </a:r>
                      <a:endParaRPr lang="en-GB" noProof="0" dirty="0"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>
                        <a:lnSpc>
                          <a:spcPts val="2175"/>
                        </a:lnSpc>
                        <a:buNone/>
                      </a:pPr>
                      <a:r>
                        <a:rPr lang="en-GB" sz="1800" noProof="0" dirty="0">
                          <a:effectLst/>
                          <a:latin typeface="+mn-lt"/>
                        </a:rPr>
                        <a:t>Requires</a:t>
                      </a:r>
                    </a:p>
                    <a:p>
                      <a:pPr fontAlgn="base">
                        <a:lnSpc>
                          <a:spcPts val="2175"/>
                        </a:lnSpc>
                        <a:buNone/>
                      </a:pPr>
                      <a:r>
                        <a:rPr lang="en-GB" sz="1800" noProof="0" dirty="0">
                          <a:effectLst/>
                          <a:latin typeface="+mn-lt"/>
                        </a:rPr>
                        <a:t>fractional </a:t>
                      </a:r>
                    </a:p>
                    <a:p>
                      <a:pPr fontAlgn="base">
                        <a:lnSpc>
                          <a:spcPts val="2175"/>
                        </a:lnSpc>
                        <a:buNone/>
                      </a:pPr>
                      <a:r>
                        <a:rPr lang="en-GB" sz="1800" noProof="0" dirty="0">
                          <a:effectLst/>
                          <a:latin typeface="+mn-lt"/>
                        </a:rPr>
                        <a:t>execution </a:t>
                      </a:r>
                    </a:p>
                    <a:p>
                      <a:pPr fontAlgn="base">
                        <a:lnSpc>
                          <a:spcPts val="2175"/>
                        </a:lnSpc>
                        <a:buNone/>
                      </a:pPr>
                      <a:r>
                        <a:rPr lang="en-GB" sz="1800" noProof="0" dirty="0">
                          <a:effectLst/>
                          <a:latin typeface="+mn-lt"/>
                        </a:rPr>
                        <a:t>capability</a:t>
                      </a:r>
                      <a:endParaRPr lang="en-GB" noProof="0" dirty="0"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817289"/>
                  </a:ext>
                </a:extLst>
              </a:tr>
            </a:tbl>
          </a:graphicData>
        </a:graphic>
      </p:graphicFrame>
      <p:pic>
        <p:nvPicPr>
          <p:cNvPr id="12" name="Content Placeholder 3">
            <a:extLst>
              <a:ext uri="{FF2B5EF4-FFF2-40B4-BE49-F238E27FC236}">
                <a16:creationId xmlns:a16="http://schemas.microsoft.com/office/drawing/2014/main" id="{C0DA966E-25A6-3DB1-D684-10AA9DCF769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484323" y="4305790"/>
            <a:ext cx="4587714" cy="1659198"/>
          </a:xfrm>
          <a:prstGeom prst="rect">
            <a:avLst/>
          </a:prstGeom>
        </p:spPr>
      </p:pic>
      <p:pic>
        <p:nvPicPr>
          <p:cNvPr id="13" name="Content Placeholder 3">
            <a:extLst>
              <a:ext uri="{FF2B5EF4-FFF2-40B4-BE49-F238E27FC236}">
                <a16:creationId xmlns:a16="http://schemas.microsoft.com/office/drawing/2014/main" id="{0DE6F484-D969-D634-83D6-951316E7584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484323" y="2218858"/>
            <a:ext cx="4587714" cy="1659198"/>
          </a:xfrm>
          <a:prstGeom prst="rect">
            <a:avLst/>
          </a:prstGeom>
        </p:spPr>
      </p:pic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64CB4BCD-B981-8DA1-5415-B816E1768D04}"/>
              </a:ext>
            </a:extLst>
          </p:cNvPr>
          <p:cNvSpPr txBox="1"/>
          <p:nvPr/>
        </p:nvSpPr>
        <p:spPr>
          <a:xfrm>
            <a:off x="8867016" y="6107500"/>
            <a:ext cx="1822333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500" noProof="0" dirty="0">
                <a:ea typeface="+mn-lt"/>
                <a:cs typeface="+mn-lt"/>
              </a:rPr>
              <a:t>(a) Equity Portfolio</a:t>
            </a:r>
          </a:p>
        </p:txBody>
      </p:sp>
    </p:spTree>
    <p:extLst>
      <p:ext uri="{BB962C8B-B14F-4D97-AF65-F5344CB8AC3E}">
        <p14:creationId xmlns:p14="http://schemas.microsoft.com/office/powerpoint/2010/main" val="8920174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246982C4-CD1E-5CCB-1E44-1743DEDA6B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3">
            <a:extLst>
              <a:ext uri="{FF2B5EF4-FFF2-40B4-BE49-F238E27FC236}">
                <a16:creationId xmlns:a16="http://schemas.microsoft.com/office/drawing/2014/main" id="{0F325628-3BF5-32A8-2554-AF1993C0448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564893" y="4070245"/>
            <a:ext cx="4505665" cy="1629524"/>
          </a:xfrm>
          <a:prstGeom prst="rect">
            <a:avLst/>
          </a:prstGeom>
        </p:spPr>
      </p:pic>
      <p:pic>
        <p:nvPicPr>
          <p:cNvPr id="16" name="Content Placeholder 3">
            <a:extLst>
              <a:ext uri="{FF2B5EF4-FFF2-40B4-BE49-F238E27FC236}">
                <a16:creationId xmlns:a16="http://schemas.microsoft.com/office/drawing/2014/main" id="{FF405678-B6E7-A372-BA30-BA5819EB302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776998" y="2141085"/>
            <a:ext cx="4293560" cy="1552814"/>
          </a:xfrm>
          <a:prstGeom prst="rect">
            <a:avLst/>
          </a:prstGeom>
        </p:spPr>
      </p:pic>
      <p:pic>
        <p:nvPicPr>
          <p:cNvPr id="18" name="Content Placeholder 3">
            <a:extLst>
              <a:ext uri="{FF2B5EF4-FFF2-40B4-BE49-F238E27FC236}">
                <a16:creationId xmlns:a16="http://schemas.microsoft.com/office/drawing/2014/main" id="{A12E23A2-4EC3-9CAA-E722-D319BB8B83B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271333" y="4108600"/>
            <a:ext cx="4293560" cy="1552814"/>
          </a:xfrm>
          <a:prstGeom prst="rect">
            <a:avLst/>
          </a:prstGeom>
        </p:spPr>
      </p:pic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849343D-502C-8D38-0888-B57A12CD3C3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3271333" y="2095317"/>
            <a:ext cx="4293560" cy="1552814"/>
          </a:xfrm>
          <a:prstGeom prst="rect">
            <a:avLst/>
          </a:prstGeom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C1DD66AD-2588-A0AE-B7B7-5CBDFEBB26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prstClr val="black"/>
              <a:srgbClr val="1973EB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831" y="6375476"/>
            <a:ext cx="507590" cy="373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CC945DC0-724E-0385-0EAE-DEB89BB7AEC8}"/>
              </a:ext>
            </a:extLst>
          </p:cNvPr>
          <p:cNvSpPr txBox="1"/>
          <p:nvPr/>
        </p:nvSpPr>
        <p:spPr>
          <a:xfrm>
            <a:off x="4506946" y="1724710"/>
            <a:ext cx="1822333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500" noProof="0" dirty="0">
                <a:ea typeface="+mn-lt"/>
                <a:cs typeface="+mn-lt"/>
              </a:rPr>
              <a:t>(b) Bond Portfolio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68347523-1FF9-7EC0-DAE9-7E6FAEDE8832}"/>
              </a:ext>
            </a:extLst>
          </p:cNvPr>
          <p:cNvSpPr txBox="1"/>
          <p:nvPr/>
        </p:nvSpPr>
        <p:spPr>
          <a:xfrm>
            <a:off x="8476586" y="1785563"/>
            <a:ext cx="2894383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500" noProof="0" dirty="0">
                <a:ea typeface="+mn-lt"/>
                <a:cs typeface="+mn-lt"/>
              </a:rPr>
              <a:t>(c) Life Strategy 80-20 Portfolio</a:t>
            </a:r>
          </a:p>
        </p:txBody>
      </p:sp>
      <p:grpSp>
        <p:nvGrpSpPr>
          <p:cNvPr id="5" name="Gruppo 4">
            <a:extLst>
              <a:ext uri="{FF2B5EF4-FFF2-40B4-BE49-F238E27FC236}">
                <a16:creationId xmlns:a16="http://schemas.microsoft.com/office/drawing/2014/main" id="{49A95C5B-5B79-3A71-9662-FE5398B30C6A}"/>
              </a:ext>
            </a:extLst>
          </p:cNvPr>
          <p:cNvGrpSpPr/>
          <p:nvPr/>
        </p:nvGrpSpPr>
        <p:grpSpPr>
          <a:xfrm>
            <a:off x="121442" y="2141085"/>
            <a:ext cx="2937786" cy="3136491"/>
            <a:chOff x="121442" y="2141085"/>
            <a:chExt cx="2937786" cy="3136491"/>
          </a:xfrm>
        </p:grpSpPr>
        <p:sp>
          <p:nvSpPr>
            <p:cNvPr id="3" name="Rettangolo 2">
              <a:extLst>
                <a:ext uri="{FF2B5EF4-FFF2-40B4-BE49-F238E27FC236}">
                  <a16:creationId xmlns:a16="http://schemas.microsoft.com/office/drawing/2014/main" id="{015C6F0C-5180-AC07-BC1B-8187C7FA4D1F}"/>
                </a:ext>
              </a:extLst>
            </p:cNvPr>
            <p:cNvSpPr/>
            <p:nvPr/>
          </p:nvSpPr>
          <p:spPr>
            <a:xfrm>
              <a:off x="121442" y="2141085"/>
              <a:ext cx="2937786" cy="3136491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2" name="CasellaDiTesto 21">
              <a:extLst>
                <a:ext uri="{FF2B5EF4-FFF2-40B4-BE49-F238E27FC236}">
                  <a16:creationId xmlns:a16="http://schemas.microsoft.com/office/drawing/2014/main" id="{97B3E62C-E902-E7FE-95EF-7CF1285A499F}"/>
                </a:ext>
              </a:extLst>
            </p:cNvPr>
            <p:cNvSpPr txBox="1"/>
            <p:nvPr/>
          </p:nvSpPr>
          <p:spPr>
            <a:xfrm>
              <a:off x="121442" y="2247747"/>
              <a:ext cx="2937786" cy="280076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600" b="1" noProof="0" dirty="0">
                  <a:solidFill>
                    <a:schemeClr val="bg1"/>
                  </a:solidFill>
                </a:rPr>
                <a:t>Key Findings:</a:t>
              </a:r>
            </a:p>
            <a:p>
              <a:endParaRPr lang="en-GB" sz="1600" b="1" noProof="0" dirty="0">
                <a:solidFill>
                  <a:schemeClr val="bg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sz="1600" noProof="0" dirty="0">
                  <a:solidFill>
                    <a:schemeClr val="bg1"/>
                  </a:solidFill>
                </a:rPr>
                <a:t>Continuous-weight overlay preserves model precision and delivers the best risk-adjusted results.</a:t>
              </a:r>
            </a:p>
            <a:p>
              <a:endParaRPr lang="en-GB" sz="1600" noProof="0" dirty="0">
                <a:solidFill>
                  <a:schemeClr val="bg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sz="1600" noProof="0" dirty="0">
                  <a:solidFill>
                    <a:schemeClr val="bg1"/>
                  </a:solidFill>
                </a:rPr>
                <a:t>Discrete overlay is more realistic but introduces extra implementation noise and transaction costs.</a:t>
              </a:r>
            </a:p>
          </p:txBody>
        </p:sp>
      </p:grp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75C22799-A5BF-8D88-A5DA-BDBA107F52A1}"/>
              </a:ext>
            </a:extLst>
          </p:cNvPr>
          <p:cNvSpPr txBox="1"/>
          <p:nvPr/>
        </p:nvSpPr>
        <p:spPr>
          <a:xfrm>
            <a:off x="11551534" y="6392723"/>
            <a:ext cx="4106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noProof="0" dirty="0"/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37758472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95DD1B2-BE8F-8A0E-0906-B9F24C740A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9">
            <a:extLst>
              <a:ext uri="{FF2B5EF4-FFF2-40B4-BE49-F238E27FC236}">
                <a16:creationId xmlns:a16="http://schemas.microsoft.com/office/drawing/2014/main" id="{15E2DFC0-36FC-CB2F-F6F7-92AB5E7CEB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cxnSp>
        <p:nvCxnSpPr>
          <p:cNvPr id="15" name="Straight Connector 11">
            <a:extLst>
              <a:ext uri="{FF2B5EF4-FFF2-40B4-BE49-F238E27FC236}">
                <a16:creationId xmlns:a16="http://schemas.microsoft.com/office/drawing/2014/main" id="{0B91B549-B55B-09D6-74F5-64264817F8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AFC73AD5-9816-D66B-55B0-4D5CB1E006C4}"/>
              </a:ext>
            </a:extLst>
          </p:cNvPr>
          <p:cNvSpPr txBox="1"/>
          <p:nvPr/>
        </p:nvSpPr>
        <p:spPr>
          <a:xfrm>
            <a:off x="586638" y="1433412"/>
            <a:ext cx="1066395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We combined the portfolio replication strategies with the anomaly detection signals. </a:t>
            </a:r>
          </a:p>
          <a:p>
            <a:endParaRPr lang="en-US" dirty="0"/>
          </a:p>
          <a:p>
            <a:r>
              <a:rPr lang="en-US" dirty="0"/>
              <a:t>Whenever an anomaly was detected, we </a:t>
            </a:r>
            <a:r>
              <a:rPr lang="en-US" dirty="0">
                <a:solidFill>
                  <a:srgbClr val="1973EB"/>
                </a:solidFill>
              </a:rPr>
              <a:t>dynamically shifted the allocation</a:t>
            </a:r>
            <a:r>
              <a:rPr lang="en-US" dirty="0"/>
              <a:t> to cash by setting the portfolio weights to zero, testing how this approach influenced overall performance and risk.</a:t>
            </a:r>
          </a:p>
          <a:p>
            <a:endParaRPr lang="en-US" b="1" noProof="0" dirty="0"/>
          </a:p>
          <a:p>
            <a:r>
              <a:rPr lang="en-US" dirty="0"/>
              <a:t>Two overlay methods were considered.</a:t>
            </a:r>
            <a:endParaRPr lang="en-GB" noProof="0" dirty="0"/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96F5FB0A-3FF7-2F4C-2D64-16690344B0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rgbClr val="1973EB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831" y="6375476"/>
            <a:ext cx="507590" cy="373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0" name="Tabella 9">
            <a:extLst>
              <a:ext uri="{FF2B5EF4-FFF2-40B4-BE49-F238E27FC236}">
                <a16:creationId xmlns:a16="http://schemas.microsoft.com/office/drawing/2014/main" id="{379B0198-168D-91D6-F09A-B24D9E0DCB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1147175"/>
              </p:ext>
            </p:extLst>
          </p:nvPr>
        </p:nvGraphicFramePr>
        <p:xfrm>
          <a:off x="680817" y="3429000"/>
          <a:ext cx="10569775" cy="1882521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2086545">
                  <a:extLst>
                    <a:ext uri="{9D8B030D-6E8A-4147-A177-3AD203B41FA5}">
                      <a16:colId xmlns:a16="http://schemas.microsoft.com/office/drawing/2014/main" val="1237747936"/>
                    </a:ext>
                  </a:extLst>
                </a:gridCol>
                <a:gridCol w="2773364">
                  <a:extLst>
                    <a:ext uri="{9D8B030D-6E8A-4147-A177-3AD203B41FA5}">
                      <a16:colId xmlns:a16="http://schemas.microsoft.com/office/drawing/2014/main" val="40069835"/>
                    </a:ext>
                  </a:extLst>
                </a:gridCol>
                <a:gridCol w="3101829">
                  <a:extLst>
                    <a:ext uri="{9D8B030D-6E8A-4147-A177-3AD203B41FA5}">
                      <a16:colId xmlns:a16="http://schemas.microsoft.com/office/drawing/2014/main" val="1731118807"/>
                    </a:ext>
                  </a:extLst>
                </a:gridCol>
                <a:gridCol w="2608037">
                  <a:extLst>
                    <a:ext uri="{9D8B030D-6E8A-4147-A177-3AD203B41FA5}">
                      <a16:colId xmlns:a16="http://schemas.microsoft.com/office/drawing/2014/main" val="3904389105"/>
                    </a:ext>
                  </a:extLst>
                </a:gridCol>
              </a:tblGrid>
              <a:tr h="329120">
                <a:tc>
                  <a:txBody>
                    <a:bodyPr/>
                    <a:lstStyle/>
                    <a:p>
                      <a:pPr fontAlgn="base">
                        <a:lnSpc>
                          <a:spcPts val="2175"/>
                        </a:lnSpc>
                        <a:buNone/>
                      </a:pPr>
                      <a:r>
                        <a:rPr lang="en-GB" noProof="0" dirty="0">
                          <a:effectLst/>
                          <a:latin typeface="+mn-lt"/>
                        </a:rPr>
                        <a:t>Overlay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>
                        <a:lnSpc>
                          <a:spcPts val="2175"/>
                        </a:lnSpc>
                        <a:buNone/>
                      </a:pPr>
                      <a:r>
                        <a:rPr lang="en-GB" noProof="0" dirty="0">
                          <a:effectLst/>
                          <a:latin typeface="+mn-lt"/>
                        </a:rPr>
                        <a:t>Weights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>
                        <a:lnSpc>
                          <a:spcPts val="2175"/>
                        </a:lnSpc>
                        <a:buNone/>
                      </a:pPr>
                      <a:r>
                        <a:rPr lang="en-GB" noProof="0" dirty="0">
                          <a:effectLst/>
                          <a:latin typeface="+mn-lt"/>
                        </a:rPr>
                        <a:t>Advantage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>
                        <a:lnSpc>
                          <a:spcPts val="2175"/>
                        </a:lnSpc>
                        <a:buNone/>
                      </a:pPr>
                      <a:r>
                        <a:rPr lang="en-GB" noProof="0" dirty="0">
                          <a:effectLst/>
                          <a:latin typeface="+mn-lt"/>
                        </a:rPr>
                        <a:t>Drawback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32990922"/>
                  </a:ext>
                </a:extLst>
              </a:tr>
              <a:tr h="593281">
                <a:tc>
                  <a:txBody>
                    <a:bodyPr/>
                    <a:lstStyle/>
                    <a:p>
                      <a:pPr fontAlgn="base">
                        <a:lnSpc>
                          <a:spcPts val="2175"/>
                        </a:lnSpc>
                        <a:buNone/>
                      </a:pPr>
                      <a:r>
                        <a:rPr lang="en-GB" sz="1800" b="1" noProof="0" dirty="0">
                          <a:effectLst/>
                          <a:latin typeface="+mn-lt"/>
                        </a:rPr>
                        <a:t>Discrete</a:t>
                      </a:r>
                      <a:endParaRPr lang="en-GB" noProof="0" dirty="0"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217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noProof="0" dirty="0"/>
                        <a:t>Rounded positions for a fixed-value book.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>
                        <a:lnSpc>
                          <a:spcPts val="2175"/>
                        </a:lnSpc>
                        <a:buNone/>
                      </a:pPr>
                      <a:r>
                        <a:rPr lang="en-GB" sz="1800" noProof="0" dirty="0">
                          <a:effectLst/>
                          <a:latin typeface="+mn-lt"/>
                        </a:rPr>
                        <a:t>Real- world</a:t>
                      </a:r>
                    </a:p>
                    <a:p>
                      <a:pPr fontAlgn="base">
                        <a:lnSpc>
                          <a:spcPts val="2175"/>
                        </a:lnSpc>
                        <a:buNone/>
                      </a:pPr>
                      <a:r>
                        <a:rPr lang="en-GB" sz="1800" noProof="0" dirty="0">
                          <a:effectLst/>
                          <a:latin typeface="+mn-lt"/>
                        </a:rPr>
                        <a:t>tradability</a:t>
                      </a:r>
                      <a:endParaRPr lang="en-GB" noProof="0" dirty="0"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>
                        <a:lnSpc>
                          <a:spcPts val="2175"/>
                        </a:lnSpc>
                        <a:buNone/>
                      </a:pPr>
                      <a:r>
                        <a:rPr lang="en-GB" sz="1800" noProof="0" dirty="0">
                          <a:effectLst/>
                          <a:latin typeface="+mn-lt"/>
                        </a:rPr>
                        <a:t>Extra noise &amp; costs</a:t>
                      </a:r>
                      <a:endParaRPr lang="en-GB" noProof="0" dirty="0"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74664300"/>
                  </a:ext>
                </a:extLst>
              </a:tr>
              <a:tr h="876514">
                <a:tc>
                  <a:txBody>
                    <a:bodyPr/>
                    <a:lstStyle/>
                    <a:p>
                      <a:pPr fontAlgn="base">
                        <a:lnSpc>
                          <a:spcPts val="2175"/>
                        </a:lnSpc>
                        <a:buNone/>
                      </a:pPr>
                      <a:r>
                        <a:rPr lang="en-GB" sz="1800" b="1" noProof="0" dirty="0">
                          <a:effectLst/>
                          <a:latin typeface="+mn-lt"/>
                        </a:rPr>
                        <a:t>Fractional </a:t>
                      </a:r>
                      <a:endParaRPr lang="en-GB" noProof="0" dirty="0"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>
                        <a:lnSpc>
                          <a:spcPts val="2175"/>
                        </a:lnSpc>
                        <a:buNone/>
                      </a:pPr>
                      <a:r>
                        <a:rPr lang="en-GB" sz="1800" noProof="0" dirty="0"/>
                        <a:t>Original fractional weights from the replication model.</a:t>
                      </a:r>
                      <a:endParaRPr lang="en-GB" noProof="0" dirty="0"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>
                        <a:lnSpc>
                          <a:spcPts val="2175"/>
                        </a:lnSpc>
                        <a:buNone/>
                      </a:pPr>
                      <a:r>
                        <a:rPr lang="en-GB" sz="1800" noProof="0" dirty="0">
                          <a:effectLst/>
                          <a:latin typeface="+mn-lt"/>
                        </a:rPr>
                        <a:t>Higher risk-adjusted returns; keeps model precision</a:t>
                      </a:r>
                      <a:endParaRPr lang="en-GB" noProof="0" dirty="0"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>
                        <a:lnSpc>
                          <a:spcPts val="2175"/>
                        </a:lnSpc>
                        <a:buNone/>
                      </a:pPr>
                      <a:r>
                        <a:rPr lang="en-GB" sz="1800" noProof="0" dirty="0">
                          <a:effectLst/>
                          <a:latin typeface="+mn-lt"/>
                        </a:rPr>
                        <a:t>Requires fractional execution capability</a:t>
                      </a:r>
                      <a:endParaRPr lang="en-GB" noProof="0" dirty="0"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817289"/>
                  </a:ext>
                </a:extLst>
              </a:tr>
            </a:tbl>
          </a:graphicData>
        </a:graphic>
      </p:graphicFrame>
      <p:sp>
        <p:nvSpPr>
          <p:cNvPr id="3" name="Titolo 1">
            <a:extLst>
              <a:ext uri="{FF2B5EF4-FFF2-40B4-BE49-F238E27FC236}">
                <a16:creationId xmlns:a16="http://schemas.microsoft.com/office/drawing/2014/main" id="{67EFD0FE-BF9E-2EB3-AB99-993E33D6A156}"/>
              </a:ext>
            </a:extLst>
          </p:cNvPr>
          <p:cNvSpPr txBox="1">
            <a:spLocks/>
          </p:cNvSpPr>
          <p:nvPr/>
        </p:nvSpPr>
        <p:spPr>
          <a:xfrm>
            <a:off x="705262" y="396450"/>
            <a:ext cx="10890929" cy="10972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600" dirty="0"/>
              <a:t>5. REPLICA WITH ANOMALY DETECTION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E312A1EA-D057-4FCC-5994-033C75BF042B}"/>
              </a:ext>
            </a:extLst>
          </p:cNvPr>
          <p:cNvSpPr txBox="1"/>
          <p:nvPr/>
        </p:nvSpPr>
        <p:spPr>
          <a:xfrm>
            <a:off x="5890682" y="6461550"/>
            <a:ext cx="4106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noProof="0" dirty="0"/>
              <a:t>14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65713A80-644A-D59B-C3D3-8B0A183E9C4B}"/>
              </a:ext>
            </a:extLst>
          </p:cNvPr>
          <p:cNvSpPr txBox="1"/>
          <p:nvPr/>
        </p:nvSpPr>
        <p:spPr>
          <a:xfrm>
            <a:off x="10514257" y="6562000"/>
            <a:ext cx="172064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050" b="1" i="0" dirty="0">
                <a:solidFill>
                  <a:srgbClr val="004080"/>
                </a:solidFill>
                <a:effectLst/>
                <a:latin typeface="Arial" panose="020B0604020202020204" pitchFamily="34" charset="0"/>
              </a:rPr>
              <a:t>Big Levy Investments</a:t>
            </a:r>
          </a:p>
        </p:txBody>
      </p:sp>
    </p:spTree>
    <p:extLst>
      <p:ext uri="{BB962C8B-B14F-4D97-AF65-F5344CB8AC3E}">
        <p14:creationId xmlns:p14="http://schemas.microsoft.com/office/powerpoint/2010/main" val="40708669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Segnaposto contenuto 2">
            <a:extLst>
              <a:ext uri="{FF2B5EF4-FFF2-40B4-BE49-F238E27FC236}">
                <a16:creationId xmlns:a16="http://schemas.microsoft.com/office/drawing/2014/main" id="{83379486-B9D6-BF3B-FF29-DE77BD0F83F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67795787"/>
              </p:ext>
            </p:extLst>
          </p:nvPr>
        </p:nvGraphicFramePr>
        <p:xfrm>
          <a:off x="650535" y="1645920"/>
          <a:ext cx="10890928" cy="35661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9" name="Picture 4">
            <a:extLst>
              <a:ext uri="{FF2B5EF4-FFF2-40B4-BE49-F238E27FC236}">
                <a16:creationId xmlns:a16="http://schemas.microsoft.com/office/drawing/2014/main" id="{4C238A6D-D2CE-7BA2-B618-A4B19BF802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duotone>
              <a:prstClr val="black"/>
              <a:srgbClr val="1973EB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831" y="6375476"/>
            <a:ext cx="507590" cy="373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A1CC5C01-C5DE-4469-033C-5D5567AB2246}"/>
              </a:ext>
            </a:extLst>
          </p:cNvPr>
          <p:cNvSpPr txBox="1"/>
          <p:nvPr/>
        </p:nvSpPr>
        <p:spPr>
          <a:xfrm>
            <a:off x="10514257" y="6562000"/>
            <a:ext cx="172064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050" b="1" i="0" dirty="0">
                <a:solidFill>
                  <a:srgbClr val="004080"/>
                </a:solidFill>
                <a:effectLst/>
                <a:latin typeface="Arial" panose="020B0604020202020204" pitchFamily="34" charset="0"/>
              </a:rPr>
              <a:t>Big Levy Investments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8A810E00-503C-9A25-44D2-E549AA86C865}"/>
              </a:ext>
            </a:extLst>
          </p:cNvPr>
          <p:cNvSpPr txBox="1"/>
          <p:nvPr/>
        </p:nvSpPr>
        <p:spPr>
          <a:xfrm>
            <a:off x="5936981" y="6461550"/>
            <a:ext cx="3180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0</a:t>
            </a:r>
            <a:endParaRPr lang="en-GB" sz="1600" noProof="0" dirty="0"/>
          </a:p>
        </p:txBody>
      </p:sp>
      <p:sp>
        <p:nvSpPr>
          <p:cNvPr id="12" name="Titolo 1">
            <a:extLst>
              <a:ext uri="{FF2B5EF4-FFF2-40B4-BE49-F238E27FC236}">
                <a16:creationId xmlns:a16="http://schemas.microsoft.com/office/drawing/2014/main" id="{331993AE-86DE-9E46-276D-F30FD9EEA447}"/>
              </a:ext>
            </a:extLst>
          </p:cNvPr>
          <p:cNvSpPr txBox="1">
            <a:spLocks/>
          </p:cNvSpPr>
          <p:nvPr/>
        </p:nvSpPr>
        <p:spPr>
          <a:xfrm>
            <a:off x="705262" y="396450"/>
            <a:ext cx="10890929" cy="10972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600" dirty="0"/>
              <a:t>TABLE OF CONTENTS</a:t>
            </a:r>
          </a:p>
        </p:txBody>
      </p:sp>
    </p:spTree>
    <p:extLst>
      <p:ext uri="{BB962C8B-B14F-4D97-AF65-F5344CB8AC3E}">
        <p14:creationId xmlns:p14="http://schemas.microsoft.com/office/powerpoint/2010/main" val="11333711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10E3D13-912B-2020-9359-FE9C2ED371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Content Placeholder 3">
            <a:extLst>
              <a:ext uri="{FF2B5EF4-FFF2-40B4-BE49-F238E27FC236}">
                <a16:creationId xmlns:a16="http://schemas.microsoft.com/office/drawing/2014/main" id="{192BD740-6829-1EEB-CE9C-5FC804E7138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720523" y="4665706"/>
            <a:ext cx="3540820" cy="1280577"/>
          </a:xfrm>
          <a:prstGeom prst="rect">
            <a:avLst/>
          </a:prstGeom>
        </p:spPr>
      </p:pic>
      <p:pic>
        <p:nvPicPr>
          <p:cNvPr id="16" name="Content Placeholder 3">
            <a:extLst>
              <a:ext uri="{FF2B5EF4-FFF2-40B4-BE49-F238E27FC236}">
                <a16:creationId xmlns:a16="http://schemas.microsoft.com/office/drawing/2014/main" id="{993449DE-9735-7A56-1005-49BEBB09D79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887206" y="2623421"/>
            <a:ext cx="3374136" cy="1220294"/>
          </a:xfrm>
          <a:prstGeom prst="rect">
            <a:avLst/>
          </a:prstGeom>
        </p:spPr>
      </p:pic>
      <p:pic>
        <p:nvPicPr>
          <p:cNvPr id="18" name="Content Placeholder 3">
            <a:extLst>
              <a:ext uri="{FF2B5EF4-FFF2-40B4-BE49-F238E27FC236}">
                <a16:creationId xmlns:a16="http://schemas.microsoft.com/office/drawing/2014/main" id="{A2B47262-8BBD-E880-BBE6-B1D259E7322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402862" y="4668073"/>
            <a:ext cx="3374136" cy="1222165"/>
          </a:xfrm>
          <a:prstGeom prst="rect">
            <a:avLst/>
          </a:prstGeom>
        </p:spPr>
      </p:pic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6D56A62-0CEE-EDEF-F5B7-72B3597695A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4405896" y="2615720"/>
            <a:ext cx="3374136" cy="1217372"/>
          </a:xfrm>
          <a:prstGeom prst="rect">
            <a:avLst/>
          </a:prstGeom>
        </p:spPr>
      </p:pic>
      <p:pic>
        <p:nvPicPr>
          <p:cNvPr id="13" name="Content Placeholder 3">
            <a:extLst>
              <a:ext uri="{FF2B5EF4-FFF2-40B4-BE49-F238E27FC236}">
                <a16:creationId xmlns:a16="http://schemas.microsoft.com/office/drawing/2014/main" id="{E4813258-0A25-76C1-C094-21848EAB9CB2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921550" y="4669581"/>
            <a:ext cx="3374136" cy="1220294"/>
          </a:xfrm>
          <a:prstGeom prst="rect">
            <a:avLst/>
          </a:prstGeom>
        </p:spPr>
      </p:pic>
      <p:pic>
        <p:nvPicPr>
          <p:cNvPr id="17" name="Content Placeholder 3">
            <a:extLst>
              <a:ext uri="{FF2B5EF4-FFF2-40B4-BE49-F238E27FC236}">
                <a16:creationId xmlns:a16="http://schemas.microsoft.com/office/drawing/2014/main" id="{DF37CD49-0665-FC58-47B0-0ECFFBE174D9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924584" y="2614259"/>
            <a:ext cx="3374136" cy="1220294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26090AB-1BA6-EA11-E390-598B3C51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4218" y="6271680"/>
            <a:ext cx="1020470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4">
            <a:extLst>
              <a:ext uri="{FF2B5EF4-FFF2-40B4-BE49-F238E27FC236}">
                <a16:creationId xmlns:a16="http://schemas.microsoft.com/office/drawing/2014/main" id="{21BB9C44-3642-8138-7FFA-DBA543B847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prstClr val="black"/>
              <a:srgbClr val="1973EB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831" y="6375476"/>
            <a:ext cx="507590" cy="373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0B214D9E-E72B-C3E1-0E16-17AAD17B952B}"/>
              </a:ext>
            </a:extLst>
          </p:cNvPr>
          <p:cNvSpPr txBox="1"/>
          <p:nvPr/>
        </p:nvSpPr>
        <p:spPr>
          <a:xfrm>
            <a:off x="1802555" y="2097273"/>
            <a:ext cx="1822333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500" noProof="0" dirty="0">
                <a:ea typeface="+mn-lt"/>
                <a:cs typeface="+mn-lt"/>
              </a:rPr>
              <a:t>(a) Equity Portfolio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619DD031-7B78-C883-C2CD-E99890C0446E}"/>
              </a:ext>
            </a:extLst>
          </p:cNvPr>
          <p:cNvSpPr txBox="1"/>
          <p:nvPr/>
        </p:nvSpPr>
        <p:spPr>
          <a:xfrm>
            <a:off x="5250934" y="2097273"/>
            <a:ext cx="1822333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500" noProof="0" dirty="0">
                <a:ea typeface="+mn-lt"/>
                <a:cs typeface="+mn-lt"/>
              </a:rPr>
              <a:t>(b) Bond Portfolio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03E51B28-9D62-BE60-160F-FFFE137BD51C}"/>
              </a:ext>
            </a:extLst>
          </p:cNvPr>
          <p:cNvSpPr txBox="1"/>
          <p:nvPr/>
        </p:nvSpPr>
        <p:spPr>
          <a:xfrm>
            <a:off x="8185442" y="2097272"/>
            <a:ext cx="2894383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500" noProof="0" dirty="0">
                <a:ea typeface="+mn-lt"/>
                <a:cs typeface="+mn-lt"/>
              </a:rPr>
              <a:t>(c) Life Strategy 80-20 Portfolio</a:t>
            </a:r>
          </a:p>
        </p:txBody>
      </p:sp>
      <p:sp>
        <p:nvSpPr>
          <p:cNvPr id="29" name="Rettangolo 28">
            <a:extLst>
              <a:ext uri="{FF2B5EF4-FFF2-40B4-BE49-F238E27FC236}">
                <a16:creationId xmlns:a16="http://schemas.microsoft.com/office/drawing/2014/main" id="{E62E3AB4-93B6-9C18-EF08-3F995402E530}"/>
              </a:ext>
            </a:extLst>
          </p:cNvPr>
          <p:cNvSpPr/>
          <p:nvPr/>
        </p:nvSpPr>
        <p:spPr>
          <a:xfrm>
            <a:off x="737421" y="375455"/>
            <a:ext cx="10523921" cy="164053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0A533BF8-EFE6-FFC6-E4EC-40D2C268227E}"/>
              </a:ext>
            </a:extLst>
          </p:cNvPr>
          <p:cNvSpPr txBox="1"/>
          <p:nvPr/>
        </p:nvSpPr>
        <p:spPr>
          <a:xfrm>
            <a:off x="792686" y="436169"/>
            <a:ext cx="1032778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noProof="0" dirty="0">
                <a:solidFill>
                  <a:schemeClr val="bg1"/>
                </a:solidFill>
              </a:rPr>
              <a:t>Key Findings:</a:t>
            </a:r>
          </a:p>
          <a:p>
            <a:endParaRPr lang="en-GB" b="1" noProof="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noProof="0" dirty="0">
                <a:solidFill>
                  <a:schemeClr val="bg1"/>
                </a:solidFill>
              </a:rPr>
              <a:t>Continuous-weight overlay preserves model precision and delivers the best risk-adjusted results.</a:t>
            </a:r>
          </a:p>
          <a:p>
            <a:endParaRPr lang="en-GB" b="1" noProof="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noProof="0" dirty="0">
                <a:solidFill>
                  <a:schemeClr val="bg1"/>
                </a:solidFill>
              </a:rPr>
              <a:t>Discrete overlay is more realistic but introduces extra implementation noise and transaction costs.</a:t>
            </a:r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D8EE4079-E230-A9F3-1488-0A24F22CC30C}"/>
              </a:ext>
            </a:extLst>
          </p:cNvPr>
          <p:cNvSpPr txBox="1"/>
          <p:nvPr/>
        </p:nvSpPr>
        <p:spPr>
          <a:xfrm>
            <a:off x="5890682" y="6461550"/>
            <a:ext cx="4106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noProof="0" dirty="0"/>
              <a:t>15</a:t>
            </a:r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151A49B6-4B17-0F65-94E3-48DE6AC999F8}"/>
              </a:ext>
            </a:extLst>
          </p:cNvPr>
          <p:cNvSpPr txBox="1"/>
          <p:nvPr/>
        </p:nvSpPr>
        <p:spPr>
          <a:xfrm>
            <a:off x="10514257" y="6562000"/>
            <a:ext cx="172064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050" b="1" i="0" dirty="0">
                <a:solidFill>
                  <a:srgbClr val="004080"/>
                </a:solidFill>
                <a:effectLst/>
                <a:latin typeface="Arial" panose="020B0604020202020204" pitchFamily="34" charset="0"/>
              </a:rPr>
              <a:t>Big Levy Investments</a:t>
            </a:r>
          </a:p>
        </p:txBody>
      </p:sp>
    </p:spTree>
    <p:extLst>
      <p:ext uri="{BB962C8B-B14F-4D97-AF65-F5344CB8AC3E}">
        <p14:creationId xmlns:p14="http://schemas.microsoft.com/office/powerpoint/2010/main" val="8917349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 descr="Utente">
            <a:extLst>
              <a:ext uri="{FF2B5EF4-FFF2-40B4-BE49-F238E27FC236}">
                <a16:creationId xmlns:a16="http://schemas.microsoft.com/office/drawing/2014/main" id="{D128A9C6-5C82-7F6F-611D-8F3262BA23BB}"/>
              </a:ext>
            </a:extLst>
          </p:cNvPr>
          <p:cNvSpPr/>
          <p:nvPr/>
        </p:nvSpPr>
        <p:spPr>
          <a:xfrm>
            <a:off x="752988" y="1306582"/>
            <a:ext cx="294477" cy="294189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GB" noProof="0" dirty="0"/>
          </a:p>
        </p:txBody>
      </p:sp>
      <p:sp>
        <p:nvSpPr>
          <p:cNvPr id="5" name="Rettangolo 4" descr="Database">
            <a:extLst>
              <a:ext uri="{FF2B5EF4-FFF2-40B4-BE49-F238E27FC236}">
                <a16:creationId xmlns:a16="http://schemas.microsoft.com/office/drawing/2014/main" id="{D6385AEF-14C8-6913-22BA-69B6AED28D47}"/>
              </a:ext>
            </a:extLst>
          </p:cNvPr>
          <p:cNvSpPr/>
          <p:nvPr/>
        </p:nvSpPr>
        <p:spPr>
          <a:xfrm>
            <a:off x="752988" y="2016193"/>
            <a:ext cx="294477" cy="294189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GB" noProof="0" dirty="0"/>
          </a:p>
        </p:txBody>
      </p:sp>
      <p:sp>
        <p:nvSpPr>
          <p:cNvPr id="6" name="Rettangolo 5" descr="Presentation with Checklist">
            <a:extLst>
              <a:ext uri="{FF2B5EF4-FFF2-40B4-BE49-F238E27FC236}">
                <a16:creationId xmlns:a16="http://schemas.microsoft.com/office/drawing/2014/main" id="{8727E5F5-C11F-2B00-9E0E-7D7DCC806FD0}"/>
              </a:ext>
            </a:extLst>
          </p:cNvPr>
          <p:cNvSpPr/>
          <p:nvPr/>
        </p:nvSpPr>
        <p:spPr>
          <a:xfrm>
            <a:off x="752988" y="2981395"/>
            <a:ext cx="294477" cy="294189"/>
          </a:xfrm>
          <a:prstGeom prst="rect">
            <a:avLst/>
          </a:prstGeom>
          <a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GB" noProof="0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E4C73E62-5096-F8DD-8AD6-41F0BF7BE865}"/>
              </a:ext>
            </a:extLst>
          </p:cNvPr>
          <p:cNvSpPr txBox="1"/>
          <p:nvPr/>
        </p:nvSpPr>
        <p:spPr>
          <a:xfrm>
            <a:off x="1142074" y="1277605"/>
            <a:ext cx="1071117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>
              <a:lnSpc>
                <a:spcPct val="100000"/>
              </a:lnSpc>
            </a:pPr>
            <a:r>
              <a:rPr lang="en-GB" noProof="0" dirty="0"/>
              <a:t>The classified customer profiles were linked to the portfolio options to create a personalized investment recommender. 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3984A36A-481D-4FF8-B566-3812300F6D9B}"/>
              </a:ext>
            </a:extLst>
          </p:cNvPr>
          <p:cNvSpPr txBox="1"/>
          <p:nvPr/>
        </p:nvSpPr>
        <p:spPr>
          <a:xfrm>
            <a:off x="1142074" y="1961957"/>
            <a:ext cx="1045596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>
              <a:lnSpc>
                <a:spcPct val="100000"/>
              </a:lnSpc>
            </a:pPr>
            <a:r>
              <a:rPr lang="en-GB" noProof="0" dirty="0"/>
              <a:t>Given a new customer’s segment, the system suggests one of the six portfolios (or a blend), aiming to match the investor’s risk-return needs.  The recommender was tested on a hold-out set, measuring how often its recommendations align with a reference (simulated) “optimal” choice.    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CFB1186E-0B4C-AC13-F023-FF60780DB29E}"/>
              </a:ext>
            </a:extLst>
          </p:cNvPr>
          <p:cNvSpPr txBox="1"/>
          <p:nvPr/>
        </p:nvSpPr>
        <p:spPr>
          <a:xfrm>
            <a:off x="1142074" y="2918028"/>
            <a:ext cx="1029693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>
              <a:lnSpc>
                <a:spcPct val="100000"/>
              </a:lnSpc>
            </a:pPr>
            <a:r>
              <a:rPr lang="en-GB" noProof="0" dirty="0"/>
              <a:t>Evidence in the test set  show that our model can generalize beyond the training sample.  In practice, this means the approach could realistically support portfolio selection in a wealth-management context, offering personalized allocations that resonate with each investor’s profile.  </a:t>
            </a:r>
          </a:p>
        </p:txBody>
      </p:sp>
      <p:pic>
        <p:nvPicPr>
          <p:cNvPr id="15" name="Immagine 14" descr="Immagine che contiene testo, Carattere, numero, schermata&#10;&#10;Il contenuto generato dall'IA potrebbe non essere corretto.">
            <a:extLst>
              <a:ext uri="{FF2B5EF4-FFF2-40B4-BE49-F238E27FC236}">
                <a16:creationId xmlns:a16="http://schemas.microsoft.com/office/drawing/2014/main" id="{A01996D1-4CD7-6AD9-59C2-DD7FA23512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0226" y="4114053"/>
            <a:ext cx="10293461" cy="2007222"/>
          </a:xfrm>
          <a:prstGeom prst="rect">
            <a:avLst/>
          </a:prstGeom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7327BE99-28A0-4AD7-0B81-D78D64676C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duotone>
              <a:prstClr val="black"/>
              <a:srgbClr val="1973EB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831" y="6375476"/>
            <a:ext cx="507590" cy="373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olo 1">
            <a:extLst>
              <a:ext uri="{FF2B5EF4-FFF2-40B4-BE49-F238E27FC236}">
                <a16:creationId xmlns:a16="http://schemas.microsoft.com/office/drawing/2014/main" id="{814D194D-D06D-E814-F3C1-3F4D9662052D}"/>
              </a:ext>
            </a:extLst>
          </p:cNvPr>
          <p:cNvSpPr txBox="1">
            <a:spLocks/>
          </p:cNvSpPr>
          <p:nvPr/>
        </p:nvSpPr>
        <p:spPr>
          <a:xfrm>
            <a:off x="705262" y="396450"/>
            <a:ext cx="10890929" cy="10972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600" dirty="0"/>
              <a:t>6. RECOMMENDER SYSTEM (NBA ALGORITHM)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1B741299-AF73-060E-26E3-6DD6007B8A46}"/>
              </a:ext>
            </a:extLst>
          </p:cNvPr>
          <p:cNvSpPr txBox="1"/>
          <p:nvPr/>
        </p:nvSpPr>
        <p:spPr>
          <a:xfrm>
            <a:off x="5890682" y="6461550"/>
            <a:ext cx="4106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noProof="0" dirty="0"/>
              <a:t>16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D38B4AD8-D6C9-623E-8BC6-DAE2993EDCF6}"/>
              </a:ext>
            </a:extLst>
          </p:cNvPr>
          <p:cNvSpPr txBox="1"/>
          <p:nvPr/>
        </p:nvSpPr>
        <p:spPr>
          <a:xfrm>
            <a:off x="10514257" y="6562000"/>
            <a:ext cx="172064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050" b="1" i="0" dirty="0">
                <a:solidFill>
                  <a:srgbClr val="004080"/>
                </a:solidFill>
                <a:effectLst/>
                <a:latin typeface="Arial" panose="020B0604020202020204" pitchFamily="34" charset="0"/>
              </a:rPr>
              <a:t>Big Levy Investments</a:t>
            </a:r>
          </a:p>
        </p:txBody>
      </p:sp>
    </p:spTree>
    <p:extLst>
      <p:ext uri="{BB962C8B-B14F-4D97-AF65-F5344CB8AC3E}">
        <p14:creationId xmlns:p14="http://schemas.microsoft.com/office/powerpoint/2010/main" val="20324267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F71FB04-A9CE-A9B2-55A0-2BFB5C61E3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DFBDB67-3B1E-9F06-DF2B-EC79EA348F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B6E76BCE-2355-8A6B-CF9B-3D285D6CD8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28254AB-5A94-55DA-3CAD-687CB06993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4218" y="6271680"/>
            <a:ext cx="1020470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4">
            <a:extLst>
              <a:ext uri="{FF2B5EF4-FFF2-40B4-BE49-F238E27FC236}">
                <a16:creationId xmlns:a16="http://schemas.microsoft.com/office/drawing/2014/main" id="{44ABC0BF-48F1-10A4-CE09-A93C390CA7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rgbClr val="1973EB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831" y="6375476"/>
            <a:ext cx="507590" cy="373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magine 1" descr="Immagine che contiene testo, schermata, diagramma, Diagramma&#10;&#10;Il contenuto generato dall&amp;#39;IA potrebbe non essere corretto.">
            <a:extLst>
              <a:ext uri="{FF2B5EF4-FFF2-40B4-BE49-F238E27FC236}">
                <a16:creationId xmlns:a16="http://schemas.microsoft.com/office/drawing/2014/main" id="{AA1EB640-B34C-AFE7-829A-0C812FB704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6960" y="643467"/>
            <a:ext cx="4328879" cy="2543217"/>
          </a:xfrm>
          <a:prstGeom prst="rect">
            <a:avLst/>
          </a:prstGeom>
        </p:spPr>
      </p:pic>
      <p:pic>
        <p:nvPicPr>
          <p:cNvPr id="3" name="Immagine 2" descr="Immagine che contiene testo, schermata, diagramma, Diagramma&#10;&#10;Il contenuto generato dall&amp;#39;IA potrebbe non essere corretto.">
            <a:extLst>
              <a:ext uri="{FF2B5EF4-FFF2-40B4-BE49-F238E27FC236}">
                <a16:creationId xmlns:a16="http://schemas.microsoft.com/office/drawing/2014/main" id="{69E9B26A-8978-3EC6-1EED-2F3F01A822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0346" y="643467"/>
            <a:ext cx="4328879" cy="2543217"/>
          </a:xfrm>
          <a:prstGeom prst="rect">
            <a:avLst/>
          </a:prstGeom>
        </p:spPr>
      </p:pic>
      <p:pic>
        <p:nvPicPr>
          <p:cNvPr id="5" name="Immagine 4" descr="Immagine che contiene testo, schermata, diagramma, linea&#10;&#10;Il contenuto generato dall&amp;#39;IA potrebbe non essere corretto.">
            <a:extLst>
              <a:ext uri="{FF2B5EF4-FFF2-40B4-BE49-F238E27FC236}">
                <a16:creationId xmlns:a16="http://schemas.microsoft.com/office/drawing/2014/main" id="{C3BF510C-A01E-31C2-A786-EBA1BC0E43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82767" y="3671316"/>
            <a:ext cx="3417265" cy="2545862"/>
          </a:xfrm>
          <a:prstGeom prst="rect">
            <a:avLst/>
          </a:prstGeom>
        </p:spPr>
      </p:pic>
      <p:pic>
        <p:nvPicPr>
          <p:cNvPr id="6" name="Immagine 5" descr="Immagine che contiene testo, schermata, diagramma, linea&#10;&#10;Il contenuto generato dall&amp;#39;IA potrebbe non essere corretto.">
            <a:extLst>
              <a:ext uri="{FF2B5EF4-FFF2-40B4-BE49-F238E27FC236}">
                <a16:creationId xmlns:a16="http://schemas.microsoft.com/office/drawing/2014/main" id="{3389A8C7-DDF7-7D6F-AA7E-2B46466174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91048" y="3671316"/>
            <a:ext cx="3427476" cy="2553469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44CCAEB4-B259-B0CF-9A64-A644F8B78987}"/>
              </a:ext>
            </a:extLst>
          </p:cNvPr>
          <p:cNvSpPr txBox="1"/>
          <p:nvPr/>
        </p:nvSpPr>
        <p:spPr>
          <a:xfrm>
            <a:off x="5890682" y="6461550"/>
            <a:ext cx="4106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noProof="0" dirty="0"/>
              <a:t>17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B54D7D3E-595E-622B-DB9D-8D96116D75DF}"/>
              </a:ext>
            </a:extLst>
          </p:cNvPr>
          <p:cNvSpPr txBox="1"/>
          <p:nvPr/>
        </p:nvSpPr>
        <p:spPr>
          <a:xfrm>
            <a:off x="10514257" y="6562000"/>
            <a:ext cx="172064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050" b="1" i="0" dirty="0">
                <a:solidFill>
                  <a:srgbClr val="004080"/>
                </a:solidFill>
                <a:effectLst/>
                <a:latin typeface="Arial" panose="020B0604020202020204" pitchFamily="34" charset="0"/>
              </a:rPr>
              <a:t>Big Levy Investments</a:t>
            </a:r>
          </a:p>
        </p:txBody>
      </p:sp>
    </p:spTree>
    <p:extLst>
      <p:ext uri="{BB962C8B-B14F-4D97-AF65-F5344CB8AC3E}">
        <p14:creationId xmlns:p14="http://schemas.microsoft.com/office/powerpoint/2010/main" val="9718213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schermata, Rettangolo, quadrato, design&#10;&#10;Il contenuto generato dall'IA potrebbe non essere corretto.">
            <a:extLst>
              <a:ext uri="{FF2B5EF4-FFF2-40B4-BE49-F238E27FC236}">
                <a16:creationId xmlns:a16="http://schemas.microsoft.com/office/drawing/2014/main" id="{98AD933C-48CF-6DF8-081A-E10E72D5C2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4190" y="554355"/>
            <a:ext cx="3194050" cy="5749290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6DF49051-DCB7-B415-8CB3-A1615B52B3B6}"/>
              </a:ext>
            </a:extLst>
          </p:cNvPr>
          <p:cNvSpPr txBox="1"/>
          <p:nvPr/>
        </p:nvSpPr>
        <p:spPr>
          <a:xfrm>
            <a:off x="1013110" y="1921597"/>
            <a:ext cx="6490601" cy="27853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GB" sz="3500" noProof="0" dirty="0"/>
              <a:t>To tie our work together we decided to develop a WebApp which gives a great idea of real-world applications and possible development of our work.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2C32BE26-11DA-FA6E-0D47-7422C09C6B34}"/>
              </a:ext>
            </a:extLst>
          </p:cNvPr>
          <p:cNvSpPr txBox="1"/>
          <p:nvPr/>
        </p:nvSpPr>
        <p:spPr>
          <a:xfrm>
            <a:off x="8767361" y="2016469"/>
            <a:ext cx="19304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noProof="0" dirty="0"/>
              <a:t>Find it at:</a:t>
            </a:r>
          </a:p>
          <a:p>
            <a:pPr marL="0" indent="0">
              <a:buNone/>
            </a:pPr>
            <a:r>
              <a:rPr lang="en-GB" noProof="0" dirty="0">
                <a:solidFill>
                  <a:schemeClr val="accent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https://gm46.pythonanywhere.com/</a:t>
            </a:r>
          </a:p>
        </p:txBody>
      </p:sp>
      <p:pic>
        <p:nvPicPr>
          <p:cNvPr id="11" name="Immagine 10" descr="Immagine che contiene modello, quadrato, pixel&#10;&#10;Il contenuto generato dall'IA potrebbe non essere corretto.">
            <a:extLst>
              <a:ext uri="{FF2B5EF4-FFF2-40B4-BE49-F238E27FC236}">
                <a16:creationId xmlns:a16="http://schemas.microsoft.com/office/drawing/2014/main" id="{27E019C1-13FF-326A-124A-6CC15B017D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7361" y="3314286"/>
            <a:ext cx="1990490" cy="1968914"/>
          </a:xfrm>
          <a:prstGeom prst="rect">
            <a:avLst/>
          </a:prstGeom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8EF84929-FEA6-F8EE-63B0-1A8AB2DC44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rgbClr val="1973EB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831" y="6375476"/>
            <a:ext cx="507590" cy="373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olo 1">
            <a:extLst>
              <a:ext uri="{FF2B5EF4-FFF2-40B4-BE49-F238E27FC236}">
                <a16:creationId xmlns:a16="http://schemas.microsoft.com/office/drawing/2014/main" id="{68C153E2-FA33-8768-C282-723C1E45530D}"/>
              </a:ext>
            </a:extLst>
          </p:cNvPr>
          <p:cNvSpPr txBox="1">
            <a:spLocks/>
          </p:cNvSpPr>
          <p:nvPr/>
        </p:nvSpPr>
        <p:spPr>
          <a:xfrm>
            <a:off x="705262" y="396450"/>
            <a:ext cx="10890929" cy="10972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7. VISIT OUR WEB APP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A95A3E79-72F2-390B-C8B8-C7A0EF8E3B92}"/>
              </a:ext>
            </a:extLst>
          </p:cNvPr>
          <p:cNvSpPr txBox="1"/>
          <p:nvPr/>
        </p:nvSpPr>
        <p:spPr>
          <a:xfrm>
            <a:off x="5890682" y="6461550"/>
            <a:ext cx="4106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noProof="0" dirty="0"/>
              <a:t>18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0B6F9A70-6061-0A75-B326-C91085A336AE}"/>
              </a:ext>
            </a:extLst>
          </p:cNvPr>
          <p:cNvSpPr txBox="1"/>
          <p:nvPr/>
        </p:nvSpPr>
        <p:spPr>
          <a:xfrm>
            <a:off x="10514257" y="6562000"/>
            <a:ext cx="172064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050" b="1" i="0" dirty="0">
                <a:solidFill>
                  <a:srgbClr val="004080"/>
                </a:solidFill>
                <a:effectLst/>
                <a:latin typeface="Arial" panose="020B0604020202020204" pitchFamily="34" charset="0"/>
              </a:rPr>
              <a:t>Big Levy Investments</a:t>
            </a:r>
          </a:p>
        </p:txBody>
      </p:sp>
    </p:spTree>
    <p:extLst>
      <p:ext uri="{BB962C8B-B14F-4D97-AF65-F5344CB8AC3E}">
        <p14:creationId xmlns:p14="http://schemas.microsoft.com/office/powerpoint/2010/main" val="22583383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 descr="Immagine che contiene edificio, testo, schermata, finestra&#10;&#10;Il contenuto generato dall'IA potrebbe non essere corretto.">
            <a:extLst>
              <a:ext uri="{FF2B5EF4-FFF2-40B4-BE49-F238E27FC236}">
                <a16:creationId xmlns:a16="http://schemas.microsoft.com/office/drawing/2014/main" id="{CAD3F0DD-5AFF-8CB9-2121-7F6FA3B5448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282" r="16525" b="9949"/>
          <a:stretch>
            <a:fillRect/>
          </a:stretch>
        </p:blipFill>
        <p:spPr>
          <a:xfrm>
            <a:off x="3206694" y="4183529"/>
            <a:ext cx="5709335" cy="2191947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EBA39DE0-A207-3AEE-E41E-AF9F1A45E49E}"/>
              </a:ext>
            </a:extLst>
          </p:cNvPr>
          <p:cNvSpPr txBox="1"/>
          <p:nvPr/>
        </p:nvSpPr>
        <p:spPr>
          <a:xfrm>
            <a:off x="707968" y="1118417"/>
            <a:ext cx="10540136" cy="987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just">
              <a:lnSpc>
                <a:spcPct val="110000"/>
              </a:lnSpc>
              <a:buNone/>
            </a:pPr>
            <a:r>
              <a:rPr lang="en-GB" sz="1800" noProof="0" dirty="0"/>
              <a:t>This project integrates Customer Classification, Portfolio Replication and Anomaly Detection to deliver adaptive, personalized investment solutions - providing a robust tool that aligns portfolio allocations with shifting market conditions and each investor’s unique objectives.</a:t>
            </a:r>
          </a:p>
        </p:txBody>
      </p:sp>
      <p:graphicFrame>
        <p:nvGraphicFramePr>
          <p:cNvPr id="13" name="CasellaDiTesto 10">
            <a:extLst>
              <a:ext uri="{FF2B5EF4-FFF2-40B4-BE49-F238E27FC236}">
                <a16:creationId xmlns:a16="http://schemas.microsoft.com/office/drawing/2014/main" id="{C6EBEAB1-7B3A-0801-5182-D874B4DC492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58083680"/>
              </p:ext>
            </p:extLst>
          </p:nvPr>
        </p:nvGraphicFramePr>
        <p:xfrm>
          <a:off x="748144" y="2306841"/>
          <a:ext cx="10626436" cy="19014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CasellaDiTesto 5">
            <a:extLst>
              <a:ext uri="{FF2B5EF4-FFF2-40B4-BE49-F238E27FC236}">
                <a16:creationId xmlns:a16="http://schemas.microsoft.com/office/drawing/2014/main" id="{53D82308-8CA2-2003-7A06-8421F984C700}"/>
              </a:ext>
            </a:extLst>
          </p:cNvPr>
          <p:cNvSpPr txBox="1"/>
          <p:nvPr/>
        </p:nvSpPr>
        <p:spPr>
          <a:xfrm>
            <a:off x="5936981" y="6461550"/>
            <a:ext cx="3180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noProof="0" dirty="0"/>
              <a:t>1</a:t>
            </a:r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151E2A46-5F5E-7371-F04C-9851AA9D2C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prstClr val="black"/>
              <a:srgbClr val="1973EB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831" y="6375476"/>
            <a:ext cx="507590" cy="373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olo 1">
            <a:extLst>
              <a:ext uri="{FF2B5EF4-FFF2-40B4-BE49-F238E27FC236}">
                <a16:creationId xmlns:a16="http://schemas.microsoft.com/office/drawing/2014/main" id="{19763FE8-D8F7-9B8E-ED9C-626D768644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262" y="396450"/>
            <a:ext cx="10890929" cy="109728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 sz="3600" dirty="0"/>
              <a:t>1. AIM OF THE PROJECT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8B9DC760-E7BD-3880-D193-EF772C68D6B4}"/>
              </a:ext>
            </a:extLst>
          </p:cNvPr>
          <p:cNvSpPr txBox="1"/>
          <p:nvPr/>
        </p:nvSpPr>
        <p:spPr>
          <a:xfrm>
            <a:off x="10514257" y="6562000"/>
            <a:ext cx="172064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050" b="1" i="0" dirty="0">
                <a:solidFill>
                  <a:srgbClr val="004080"/>
                </a:solidFill>
                <a:effectLst/>
                <a:latin typeface="Arial" panose="020B0604020202020204" pitchFamily="34" charset="0"/>
              </a:rPr>
              <a:t>Big Levy Investments</a:t>
            </a:r>
          </a:p>
        </p:txBody>
      </p:sp>
    </p:spTree>
    <p:extLst>
      <p:ext uri="{BB962C8B-B14F-4D97-AF65-F5344CB8AC3E}">
        <p14:creationId xmlns:p14="http://schemas.microsoft.com/office/powerpoint/2010/main" val="19458038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sellaDiTesto 6">
            <a:extLst>
              <a:ext uri="{FF2B5EF4-FFF2-40B4-BE49-F238E27FC236}">
                <a16:creationId xmlns:a16="http://schemas.microsoft.com/office/drawing/2014/main" id="{10753400-2A01-9B25-7D1C-490559CED6B9}"/>
              </a:ext>
            </a:extLst>
          </p:cNvPr>
          <p:cNvSpPr txBox="1"/>
          <p:nvPr/>
        </p:nvSpPr>
        <p:spPr>
          <a:xfrm>
            <a:off x="625256" y="1050800"/>
            <a:ext cx="9846099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GB" b="1" noProof="0" dirty="0">
                <a:solidFill>
                  <a:srgbClr val="1973EB"/>
                </a:solidFill>
              </a:rPr>
              <a:t>Purpose &amp; Scope</a:t>
            </a:r>
          </a:p>
          <a:p>
            <a:pPr marL="0" indent="0">
              <a:buNone/>
            </a:pPr>
            <a:r>
              <a:rPr lang="en-GB" noProof="0" dirty="0"/>
              <a:t>Core of the Recommender System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noProof="0" dirty="0"/>
              <a:t>Supervised-learning pipeline that predicts two client investment needs: </a:t>
            </a:r>
          </a:p>
          <a:p>
            <a:pPr lvl="1"/>
            <a:r>
              <a:rPr lang="en-GB" noProof="0" dirty="0"/>
              <a:t>     Accumulation Investment &amp; Income Investment.</a:t>
            </a:r>
          </a:p>
          <a:p>
            <a:pPr marL="0" indent="0">
              <a:buNone/>
            </a:pPr>
            <a:r>
              <a:rPr lang="en-GB" b="1" noProof="0" dirty="0">
                <a:solidFill>
                  <a:srgbClr val="1973EB"/>
                </a:solidFill>
              </a:rPr>
              <a:t>Why it matters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noProof="0" dirty="0"/>
              <a:t>Provides fast, data-driven recommendations that plug directly into the advisory workflow.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noProof="0" dirty="0"/>
              <a:t>Built for interpretability (business users) and flexibility (future model swaps).</a:t>
            </a:r>
          </a:p>
        </p:txBody>
      </p:sp>
      <p:pic>
        <p:nvPicPr>
          <p:cNvPr id="8" name="Segnaposto contenuto 3" descr="Immagine che contiene testo, schermata, Carattere, numero&#10;&#10;Il contenuto generato dall&amp;#39;IA potrebbe non essere corretto.">
            <a:extLst>
              <a:ext uri="{FF2B5EF4-FFF2-40B4-BE49-F238E27FC236}">
                <a16:creationId xmlns:a16="http://schemas.microsoft.com/office/drawing/2014/main" id="{E362D4D9-A4DE-A1DB-F3BC-DAE0E85FF3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5875" y="3082125"/>
            <a:ext cx="11455907" cy="3211571"/>
          </a:xfrm>
          <a:prstGeom prst="rect">
            <a:avLst/>
          </a:prstGeom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262D45B6-3116-B738-5928-352E776110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rgbClr val="1973EB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831" y="6375476"/>
            <a:ext cx="507590" cy="373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7121C5A8-DB5E-8E53-6015-B28B7AF76CDA}"/>
              </a:ext>
            </a:extLst>
          </p:cNvPr>
          <p:cNvSpPr txBox="1"/>
          <p:nvPr/>
        </p:nvSpPr>
        <p:spPr>
          <a:xfrm>
            <a:off x="5936981" y="6461550"/>
            <a:ext cx="3180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2</a:t>
            </a:r>
            <a:endParaRPr lang="en-GB" sz="1600" noProof="0" dirty="0"/>
          </a:p>
        </p:txBody>
      </p:sp>
      <p:sp>
        <p:nvSpPr>
          <p:cNvPr id="11" name="Titolo 1">
            <a:extLst>
              <a:ext uri="{FF2B5EF4-FFF2-40B4-BE49-F238E27FC236}">
                <a16:creationId xmlns:a16="http://schemas.microsoft.com/office/drawing/2014/main" id="{4F651EA4-6B7B-A2E4-D6DB-49676E07F7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262" y="396450"/>
            <a:ext cx="10890929" cy="109728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 sz="3600" dirty="0"/>
              <a:t>2. CUSTOMER CLASSIFICATION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4B1E7FCB-5E34-16D4-8296-50497713324E}"/>
              </a:ext>
            </a:extLst>
          </p:cNvPr>
          <p:cNvSpPr txBox="1"/>
          <p:nvPr/>
        </p:nvSpPr>
        <p:spPr>
          <a:xfrm>
            <a:off x="10514257" y="6562000"/>
            <a:ext cx="172064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050" b="1" i="0" dirty="0">
                <a:solidFill>
                  <a:srgbClr val="004080"/>
                </a:solidFill>
                <a:effectLst/>
                <a:latin typeface="Arial" panose="020B0604020202020204" pitchFamily="34" charset="0"/>
              </a:rPr>
              <a:t>Big Levy Investments</a:t>
            </a:r>
          </a:p>
        </p:txBody>
      </p:sp>
    </p:spTree>
    <p:extLst>
      <p:ext uri="{BB962C8B-B14F-4D97-AF65-F5344CB8AC3E}">
        <p14:creationId xmlns:p14="http://schemas.microsoft.com/office/powerpoint/2010/main" val="7829140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44CAA32-F237-419C-A2DD-43C28D920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CB114C04-D327-23E7-053C-72D2379B60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6327" y="357500"/>
            <a:ext cx="5732441" cy="1097280"/>
          </a:xfrm>
        </p:spPr>
        <p:txBody>
          <a:bodyPr>
            <a:normAutofit/>
          </a:bodyPr>
          <a:lstStyle/>
          <a:p>
            <a:r>
              <a:rPr lang="en-GB" sz="3600" noProof="0" dirty="0">
                <a:latin typeface="+mn-lt"/>
                <a:ea typeface="+mn-ea"/>
                <a:cs typeface="+mn-cs"/>
              </a:rPr>
              <a:t>EDA</a:t>
            </a:r>
          </a:p>
        </p:txBody>
      </p:sp>
      <p:pic>
        <p:nvPicPr>
          <p:cNvPr id="4" name="Immagine 3" descr="Immagine che contiene diagramma, linea, testo, Diagramma&#10;&#10;Il contenuto generato dall&amp;#39;IA potrebbe non essere corretto.">
            <a:extLst>
              <a:ext uri="{FF2B5EF4-FFF2-40B4-BE49-F238E27FC236}">
                <a16:creationId xmlns:a16="http://schemas.microsoft.com/office/drawing/2014/main" id="{9D870F58-AD9C-0C7D-141E-7BAA3AA794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232" y="998999"/>
            <a:ext cx="4235624" cy="2308414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8D00D77-D299-4699-8F8E-BD436FF715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4586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magine 4" descr="Immagine che contiene diagramma, Diagramma, linea, testo&#10;&#10;Il contenuto generato dall&amp;#39;IA potrebbe non essere corretto.">
            <a:extLst>
              <a:ext uri="{FF2B5EF4-FFF2-40B4-BE49-F238E27FC236}">
                <a16:creationId xmlns:a16="http://schemas.microsoft.com/office/drawing/2014/main" id="{3688C52A-0B2E-768A-7495-2F9B1CE8BA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232" y="3633965"/>
            <a:ext cx="4235624" cy="2308414"/>
          </a:xfrm>
          <a:prstGeom prst="rect">
            <a:avLst/>
          </a:prstGeom>
        </p:spPr>
      </p:pic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A781EAF-7A7F-D82B-3818-291994904C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46327" y="1105354"/>
            <a:ext cx="5431739" cy="6180347"/>
          </a:xfrm>
        </p:spPr>
        <p:txBody>
          <a:bodyPr>
            <a:no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GB" sz="1800" b="1" noProof="0" dirty="0">
                <a:solidFill>
                  <a:srgbClr val="1973EB"/>
                </a:solidFill>
              </a:rPr>
              <a:t>Input source: Excel workbook</a:t>
            </a:r>
          </a:p>
          <a:p>
            <a:pPr marL="742950" lvl="1" indent="-285750">
              <a:lnSpc>
                <a:spcPct val="110000"/>
              </a:lnSpc>
            </a:pPr>
            <a:r>
              <a:rPr lang="en-GB" noProof="0" dirty="0"/>
              <a:t>Needs (client features + labels).</a:t>
            </a:r>
          </a:p>
          <a:p>
            <a:pPr marL="742950" lvl="1" indent="-285750">
              <a:lnSpc>
                <a:spcPct val="110000"/>
              </a:lnSpc>
            </a:pPr>
            <a:r>
              <a:rPr lang="en-GB" noProof="0" dirty="0"/>
              <a:t>Products (product metadata).</a:t>
            </a:r>
          </a:p>
          <a:p>
            <a:pPr marL="742950" lvl="1" indent="-285750">
              <a:lnSpc>
                <a:spcPct val="110000"/>
              </a:lnSpc>
            </a:pPr>
            <a:r>
              <a:rPr lang="en-GB" noProof="0" dirty="0"/>
              <a:t>Metadata (variable dictionary &amp; summaries).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GB" sz="1800" b="1" noProof="0" dirty="0">
                <a:solidFill>
                  <a:srgbClr val="1973EB"/>
                </a:solidFill>
              </a:rPr>
              <a:t>Transformations</a:t>
            </a:r>
          </a:p>
          <a:p>
            <a:pPr marL="742950" lvl="1" indent="-285750">
              <a:lnSpc>
                <a:spcPct val="110000"/>
              </a:lnSpc>
            </a:pPr>
            <a:r>
              <a:rPr lang="en-GB" noProof="0" dirty="0"/>
              <a:t>Wealth → log(1 + x) | Income → power (0.3).</a:t>
            </a:r>
          </a:p>
          <a:p>
            <a:pPr marL="742950" lvl="1" indent="-285750">
              <a:lnSpc>
                <a:spcPct val="110000"/>
              </a:lnSpc>
            </a:pPr>
            <a:r>
              <a:rPr lang="en-GB" noProof="0" dirty="0"/>
              <a:t>Min-Max scale: Age, </a:t>
            </a:r>
            <a:r>
              <a:rPr lang="en-GB" noProof="0" dirty="0" err="1"/>
              <a:t>FamilyMembers</a:t>
            </a:r>
            <a:r>
              <a:rPr lang="en-GB" noProof="0" dirty="0"/>
              <a:t>, </a:t>
            </a:r>
            <a:r>
              <a:rPr lang="en-GB" noProof="0" dirty="0" err="1"/>
              <a:t>RiskPropensity</a:t>
            </a:r>
            <a:r>
              <a:rPr lang="en-GB" noProof="0" dirty="0"/>
              <a:t>, transformed Income &amp; Wealth.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GB" sz="1800" b="1" noProof="0" dirty="0">
                <a:solidFill>
                  <a:srgbClr val="1973EB"/>
                </a:solidFill>
              </a:rPr>
              <a:t>Exploratory checks</a:t>
            </a:r>
          </a:p>
          <a:p>
            <a:pPr marL="742950" lvl="1" indent="-285750">
              <a:lnSpc>
                <a:spcPct val="110000"/>
              </a:lnSpc>
            </a:pPr>
            <a:r>
              <a:rPr lang="en-GB" noProof="0" dirty="0"/>
              <a:t>Class balance, feature distributions, correlation heat-map, box/violin &amp; joint plots - ensuring solid ground before </a:t>
            </a:r>
            <a:r>
              <a:rPr lang="en-GB" noProof="0" dirty="0" err="1"/>
              <a:t>modeling</a:t>
            </a:r>
            <a:r>
              <a:rPr lang="en-GB" noProof="0" dirty="0"/>
              <a:t>.</a:t>
            </a:r>
          </a:p>
          <a:p>
            <a:pPr>
              <a:lnSpc>
                <a:spcPct val="110000"/>
              </a:lnSpc>
            </a:pPr>
            <a:endParaRPr lang="en-GB" sz="1800" noProof="0" dirty="0"/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C1E14CAD-5F10-DE22-F5C5-B081B95998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rgbClr val="1973EB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831" y="6375476"/>
            <a:ext cx="507590" cy="373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41086FD9-8800-535A-D7AF-B84EAAA353E8}"/>
              </a:ext>
            </a:extLst>
          </p:cNvPr>
          <p:cNvSpPr txBox="1"/>
          <p:nvPr/>
        </p:nvSpPr>
        <p:spPr>
          <a:xfrm>
            <a:off x="5936981" y="6461550"/>
            <a:ext cx="3180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noProof="0" dirty="0"/>
              <a:t>3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688B2C88-3B67-3EEC-7E87-B035A5AB9CFD}"/>
              </a:ext>
            </a:extLst>
          </p:cNvPr>
          <p:cNvSpPr txBox="1"/>
          <p:nvPr/>
        </p:nvSpPr>
        <p:spPr>
          <a:xfrm>
            <a:off x="10514257" y="6562000"/>
            <a:ext cx="172064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050" b="1" i="0" dirty="0">
                <a:solidFill>
                  <a:srgbClr val="004080"/>
                </a:solidFill>
                <a:effectLst/>
                <a:latin typeface="Arial" panose="020B0604020202020204" pitchFamily="34" charset="0"/>
              </a:rPr>
              <a:t>Big Levy Investments</a:t>
            </a:r>
          </a:p>
        </p:txBody>
      </p:sp>
    </p:spTree>
    <p:extLst>
      <p:ext uri="{BB962C8B-B14F-4D97-AF65-F5344CB8AC3E}">
        <p14:creationId xmlns:p14="http://schemas.microsoft.com/office/powerpoint/2010/main" val="3699720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744CAA32-F237-419C-A2DD-43C28D920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02E0DE29-8937-4E97-78DF-906755DDD1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394050"/>
            <a:ext cx="5752093" cy="1097280"/>
          </a:xfrm>
        </p:spPr>
        <p:txBody>
          <a:bodyPr>
            <a:normAutofit/>
          </a:bodyPr>
          <a:lstStyle/>
          <a:p>
            <a:r>
              <a:rPr lang="en-GB" sz="3600" noProof="0" dirty="0">
                <a:latin typeface="+mn-lt"/>
                <a:ea typeface="+mn-ea"/>
                <a:cs typeface="+mn-cs"/>
              </a:rPr>
              <a:t>RESULTS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53FE100-D0AB-4AE2-824B-60CFA31EC6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1E4F062-65E0-99BD-128D-85A406B88F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79" y="1371673"/>
            <a:ext cx="7292875" cy="4346261"/>
          </a:xfrm>
        </p:spPr>
        <p:txBody>
          <a:bodyPr>
            <a:normAutofit/>
          </a:bodyPr>
          <a:lstStyle/>
          <a:p>
            <a:pPr marL="0" marR="0" lvl="0" indent="0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GB" sz="1800" b="1" noProof="0" dirty="0" err="1">
                <a:solidFill>
                  <a:srgbClr val="1973EB"/>
                </a:solidFill>
              </a:rPr>
              <a:t>Modeling</a:t>
            </a:r>
            <a:r>
              <a:rPr lang="en-GB" sz="1800" b="1" noProof="0" dirty="0">
                <a:solidFill>
                  <a:srgbClr val="1973EB"/>
                </a:solidFill>
              </a:rPr>
              <a:t>, Evaluation &amp; Deliverables</a:t>
            </a:r>
          </a:p>
          <a:p>
            <a:pPr marL="0" marR="0" lvl="0" indent="0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GB" sz="1800" noProof="0" dirty="0"/>
              <a:t>Single-target &amp; Joint-target Random-Forest models</a:t>
            </a:r>
          </a:p>
          <a:p>
            <a:pPr marR="0" lvl="1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GB" noProof="0" dirty="0"/>
              <a:t>Hyper-parameter search with Optuna</a:t>
            </a:r>
          </a:p>
          <a:p>
            <a:pPr marR="0" lvl="1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GB" noProof="0" dirty="0" err="1"/>
              <a:t>MultiOutputClassifier</a:t>
            </a:r>
            <a:r>
              <a:rPr lang="en-GB" noProof="0" dirty="0"/>
              <a:t> for overlapping needs</a:t>
            </a:r>
          </a:p>
          <a:p>
            <a:pPr marL="265176" marR="0" lvl="1" indent="0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lang="en-GB" noProof="0" dirty="0"/>
          </a:p>
          <a:p>
            <a:pPr marL="0" marR="0" lvl="0" indent="0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GB" sz="1800" b="1" noProof="0" dirty="0">
                <a:solidFill>
                  <a:srgbClr val="1973EB"/>
                </a:solidFill>
              </a:rPr>
              <a:t>Custom evaluation</a:t>
            </a:r>
          </a:p>
          <a:p>
            <a:pPr lvl="1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en-GB" noProof="0" dirty="0"/>
              <a:t>Standard metrics + penalty score reflecting asymmetric mis-classification costs.</a:t>
            </a:r>
          </a:p>
          <a:p>
            <a:pPr marR="0" lvl="1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GB" noProof="0" dirty="0"/>
              <a:t>Threshold (τ) tuning to maximize F1 / minimize penalty.</a:t>
            </a:r>
          </a:p>
          <a:p>
            <a:pPr marL="265176" marR="0" lvl="1" indent="0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lang="en-GB" noProof="0" dirty="0"/>
          </a:p>
          <a:p>
            <a:pPr marL="0" marR="0" lvl="0" indent="0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GB" sz="1800" b="1" noProof="0" dirty="0">
                <a:solidFill>
                  <a:srgbClr val="1973EB"/>
                </a:solidFill>
              </a:rPr>
              <a:t>Outputs ready for production</a:t>
            </a:r>
          </a:p>
          <a:p>
            <a:pPr marR="0" lvl="1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GB" noProof="0" dirty="0"/>
              <a:t>Validation &amp; test reports.</a:t>
            </a:r>
          </a:p>
          <a:p>
            <a:pPr lvl="1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en-GB" noProof="0" dirty="0"/>
              <a:t>Real-time methods apply full pipeline in one call - scalable, modular, and deployment-ready.</a:t>
            </a:r>
          </a:p>
          <a:p>
            <a:pPr>
              <a:lnSpc>
                <a:spcPct val="110000"/>
              </a:lnSpc>
            </a:pPr>
            <a:endParaRPr lang="en-GB" sz="1800" noProof="0" dirty="0"/>
          </a:p>
        </p:txBody>
      </p:sp>
      <p:pic>
        <p:nvPicPr>
          <p:cNvPr id="5" name="Immagine 4" descr="Immagine che contiene testo, schermata, diagramma, Rettangolo&#10;&#10;Il contenuto generato dall'IA potrebbe non essere corretto.">
            <a:extLst>
              <a:ext uri="{FF2B5EF4-FFF2-40B4-BE49-F238E27FC236}">
                <a16:creationId xmlns:a16="http://schemas.microsoft.com/office/drawing/2014/main" id="{98708F6F-058B-8468-9B0C-C0F3E0832A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6286" y="622561"/>
            <a:ext cx="2980568" cy="2658192"/>
          </a:xfrm>
          <a:prstGeom prst="rect">
            <a:avLst/>
          </a:prstGeom>
        </p:spPr>
      </p:pic>
      <p:pic>
        <p:nvPicPr>
          <p:cNvPr id="6" name="Immagine 5" descr="Immagine che contiene testo, schermata, diagramma, Carattere&#10;&#10;Il contenuto generato dall'IA potrebbe non essere corretto.">
            <a:extLst>
              <a:ext uri="{FF2B5EF4-FFF2-40B4-BE49-F238E27FC236}">
                <a16:creationId xmlns:a16="http://schemas.microsoft.com/office/drawing/2014/main" id="{FBDE1EB6-F4A3-0567-A3B7-38875E25C1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6286" y="3544804"/>
            <a:ext cx="3016945" cy="2690635"/>
          </a:xfrm>
          <a:prstGeom prst="rect">
            <a:avLst/>
          </a:prstGeom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E14AB106-2B05-EDEE-8CE8-E3B1C9F91E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rgbClr val="1973EB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831" y="6375476"/>
            <a:ext cx="507590" cy="373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7EB51A1B-D8EB-0E0E-8BB4-EE06F79741F3}"/>
              </a:ext>
            </a:extLst>
          </p:cNvPr>
          <p:cNvSpPr txBox="1"/>
          <p:nvPr/>
        </p:nvSpPr>
        <p:spPr>
          <a:xfrm>
            <a:off x="5936981" y="6461550"/>
            <a:ext cx="3180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4</a:t>
            </a:r>
            <a:endParaRPr lang="en-GB" sz="1600" noProof="0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DA68039-CB81-13DC-2E7D-06E21D437D24}"/>
              </a:ext>
            </a:extLst>
          </p:cNvPr>
          <p:cNvSpPr txBox="1"/>
          <p:nvPr/>
        </p:nvSpPr>
        <p:spPr>
          <a:xfrm>
            <a:off x="10514257" y="6562000"/>
            <a:ext cx="172064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050" b="1" i="0" dirty="0">
                <a:solidFill>
                  <a:srgbClr val="004080"/>
                </a:solidFill>
                <a:effectLst/>
                <a:latin typeface="Arial" panose="020B0604020202020204" pitchFamily="34" charset="0"/>
              </a:rPr>
              <a:t>Big Levy Investments</a:t>
            </a:r>
          </a:p>
        </p:txBody>
      </p:sp>
    </p:spTree>
    <p:extLst>
      <p:ext uri="{BB962C8B-B14F-4D97-AF65-F5344CB8AC3E}">
        <p14:creationId xmlns:p14="http://schemas.microsoft.com/office/powerpoint/2010/main" val="29597141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44CAA32-F237-419C-A2DD-43C28D920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BED0A93A-0128-F35C-8256-1412F2048B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7201" y="394929"/>
            <a:ext cx="5732441" cy="1097280"/>
          </a:xfrm>
        </p:spPr>
        <p:txBody>
          <a:bodyPr>
            <a:normAutofit/>
          </a:bodyPr>
          <a:lstStyle/>
          <a:p>
            <a:r>
              <a:rPr lang="en-GB" sz="3600" noProof="0" dirty="0">
                <a:latin typeface="+mn-lt"/>
                <a:ea typeface="+mn-ea"/>
                <a:cs typeface="+mn-cs"/>
              </a:rPr>
              <a:t>INTERPRETABILITY</a:t>
            </a:r>
          </a:p>
        </p:txBody>
      </p:sp>
      <p:pic>
        <p:nvPicPr>
          <p:cNvPr id="4" name="Immagine 3" descr="Immagine che contiene testo, schermata, Carattere, numero&#10;&#10;Il contenuto generato dall'IA potrebbe non essere corretto.">
            <a:extLst>
              <a:ext uri="{FF2B5EF4-FFF2-40B4-BE49-F238E27FC236}">
                <a16:creationId xmlns:a16="http://schemas.microsoft.com/office/drawing/2014/main" id="{51710B0B-BEAB-B6C1-F84A-E3BD0CC77C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672" y="643462"/>
            <a:ext cx="3765297" cy="2663948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8D00D77-D299-4699-8F8E-BD436FF715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4586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Segnaposto contenuto 4" descr="Immagine che contiene testo, schermata, Carattere, diagramma&#10;&#10;Il contenuto generato dall'IA potrebbe non essere corretto.">
            <a:extLst>
              <a:ext uri="{FF2B5EF4-FFF2-40B4-BE49-F238E27FC236}">
                <a16:creationId xmlns:a16="http://schemas.microsoft.com/office/drawing/2014/main" id="{1E7A9D0A-609B-32D5-D96C-C0FBB3D918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672" y="3550591"/>
            <a:ext cx="3917574" cy="2663951"/>
          </a:xfrm>
          <a:prstGeom prst="rect">
            <a:avLst/>
          </a:prstGeom>
        </p:spPr>
      </p:pic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C6A4B40-9235-B47E-AD29-3E2F387B0E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86625" y="1418545"/>
            <a:ext cx="5732441" cy="479599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GB" sz="1800" noProof="0" dirty="0"/>
              <a:t>A variety of feature-importance techniques was incorporated to clarify the drivers of the model’s predictions. In regulatory and production contexts, machine-learning systems must be able to explain the results they generate.</a:t>
            </a:r>
          </a:p>
          <a:p>
            <a:pPr marL="0" indent="0">
              <a:spcAft>
                <a:spcPts val="600"/>
              </a:spcAft>
              <a:buNone/>
            </a:pPr>
            <a:endParaRPr lang="en-GB" sz="1800" noProof="0" dirty="0"/>
          </a:p>
          <a:p>
            <a:pPr>
              <a:spcAft>
                <a:spcPts val="600"/>
              </a:spcAft>
            </a:pPr>
            <a:r>
              <a:rPr lang="en-GB" sz="1800" noProof="0" dirty="0"/>
              <a:t>Accordingly, local interpretability methods were added to identify the key features influencing each individual observation.</a:t>
            </a:r>
          </a:p>
          <a:p>
            <a:endParaRPr lang="en-GB" sz="1800" noProof="0" dirty="0"/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3558FEC2-5A94-09D4-AD9F-5F4548C6FA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rgbClr val="1973EB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831" y="6375476"/>
            <a:ext cx="507590" cy="373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79912D69-8A04-2C18-D137-F7E33C464A9E}"/>
              </a:ext>
            </a:extLst>
          </p:cNvPr>
          <p:cNvSpPr txBox="1"/>
          <p:nvPr/>
        </p:nvSpPr>
        <p:spPr>
          <a:xfrm>
            <a:off x="5936981" y="6461550"/>
            <a:ext cx="3180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5</a:t>
            </a:r>
            <a:endParaRPr lang="en-GB" sz="1600" noProof="0" dirty="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1D923242-838A-62F4-15AA-576B4CA1F48D}"/>
              </a:ext>
            </a:extLst>
          </p:cNvPr>
          <p:cNvSpPr txBox="1"/>
          <p:nvPr/>
        </p:nvSpPr>
        <p:spPr>
          <a:xfrm>
            <a:off x="10514257" y="6562000"/>
            <a:ext cx="172064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050" b="1" i="0" dirty="0">
                <a:solidFill>
                  <a:srgbClr val="004080"/>
                </a:solidFill>
                <a:effectLst/>
                <a:latin typeface="Arial" panose="020B0604020202020204" pitchFamily="34" charset="0"/>
              </a:rPr>
              <a:t>Big Levy Investments</a:t>
            </a:r>
          </a:p>
        </p:txBody>
      </p:sp>
    </p:spTree>
    <p:extLst>
      <p:ext uri="{BB962C8B-B14F-4D97-AF65-F5344CB8AC3E}">
        <p14:creationId xmlns:p14="http://schemas.microsoft.com/office/powerpoint/2010/main" val="34996521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05B3488-1CDA-52C5-3D46-7A706FE7F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262" y="396450"/>
            <a:ext cx="10890929" cy="109728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 sz="3600" noProof="0" dirty="0">
                <a:latin typeface="+mn-lt"/>
                <a:ea typeface="+mn-ea"/>
                <a:cs typeface="+mn-cs"/>
              </a:rPr>
              <a:t>3. PORTFOLIO REPLICA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A830F7DE-8135-184D-AE2C-830CDD09A6F5}"/>
              </a:ext>
            </a:extLst>
          </p:cNvPr>
          <p:cNvSpPr txBox="1"/>
          <p:nvPr/>
        </p:nvSpPr>
        <p:spPr>
          <a:xfrm>
            <a:off x="705260" y="1274854"/>
            <a:ext cx="1078147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just">
              <a:buNone/>
            </a:pPr>
            <a:r>
              <a:rPr lang="en-GB" noProof="0" dirty="0">
                <a:ea typeface="+mn-lt"/>
                <a:cs typeface="+mn-lt"/>
              </a:rPr>
              <a:t>A universe of indices and futures was used, and - without insight into the target index’s composition - the models were tasked with replicating its return profile.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025E7A56-E20C-F610-57D0-384056E64A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rgbClr val="1973EB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831" y="6375476"/>
            <a:ext cx="507590" cy="373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" name="Tabella 7">
            <a:extLst>
              <a:ext uri="{FF2B5EF4-FFF2-40B4-BE49-F238E27FC236}">
                <a16:creationId xmlns:a16="http://schemas.microsoft.com/office/drawing/2014/main" id="{9F713CE7-26A2-40CE-3132-39F4DC3CA3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4928296"/>
              </p:ext>
            </p:extLst>
          </p:nvPr>
        </p:nvGraphicFramePr>
        <p:xfrm>
          <a:off x="705264" y="2656494"/>
          <a:ext cx="10781472" cy="2839720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2695368">
                  <a:extLst>
                    <a:ext uri="{9D8B030D-6E8A-4147-A177-3AD203B41FA5}">
                      <a16:colId xmlns:a16="http://schemas.microsoft.com/office/drawing/2014/main" val="1407185548"/>
                    </a:ext>
                  </a:extLst>
                </a:gridCol>
                <a:gridCol w="2695368">
                  <a:extLst>
                    <a:ext uri="{9D8B030D-6E8A-4147-A177-3AD203B41FA5}">
                      <a16:colId xmlns:a16="http://schemas.microsoft.com/office/drawing/2014/main" val="3611445606"/>
                    </a:ext>
                  </a:extLst>
                </a:gridCol>
                <a:gridCol w="2695368">
                  <a:extLst>
                    <a:ext uri="{9D8B030D-6E8A-4147-A177-3AD203B41FA5}">
                      <a16:colId xmlns:a16="http://schemas.microsoft.com/office/drawing/2014/main" val="1321184854"/>
                    </a:ext>
                  </a:extLst>
                </a:gridCol>
                <a:gridCol w="2695368">
                  <a:extLst>
                    <a:ext uri="{9D8B030D-6E8A-4147-A177-3AD203B41FA5}">
                      <a16:colId xmlns:a16="http://schemas.microsoft.com/office/drawing/2014/main" val="26535167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GB" sz="1800" noProof="0" dirty="0"/>
                        <a:t>Portfolio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800" noProof="0" dirty="0"/>
                        <a:t>Index Benchmark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800" noProof="0" dirty="0"/>
                        <a:t>Essence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800" noProof="0" dirty="0"/>
                        <a:t>Risk / Return Profile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6168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GB" sz="1800" b="1" noProof="0" dirty="0"/>
                        <a:t>Equity*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800" noProof="0" dirty="0"/>
                        <a:t>MSCI World - MXWO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800" noProof="0" dirty="0"/>
                        <a:t>Globally diversified basket of large &amp; </a:t>
                      </a:r>
                    </a:p>
                    <a:p>
                      <a:pPr algn="l"/>
                      <a:r>
                        <a:rPr lang="en-GB" sz="1800" noProof="0" dirty="0"/>
                        <a:t>mid-cap stocks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800" noProof="0" dirty="0"/>
                        <a:t>Highest growth potential; highest volatility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93659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GB" sz="1800" noProof="0" dirty="0"/>
                        <a:t>Bond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800" noProof="0" dirty="0"/>
                        <a:t>Bloomberg Global Aggregate - LEGATRUU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800" noProof="0" dirty="0"/>
                        <a:t>Broad investment-grade fixed-income universe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800" noProof="0" dirty="0"/>
                        <a:t>Capital preservation &amp; steady income; lowest volatility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34171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GB" sz="1800" noProof="0" dirty="0"/>
                        <a:t>LifeStrategy 80/20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800" noProof="0" dirty="0"/>
                        <a:t>80 % MXWO</a:t>
                      </a:r>
                    </a:p>
                    <a:p>
                      <a:pPr algn="l"/>
                      <a:r>
                        <a:rPr lang="en-GB" sz="1800" noProof="0" dirty="0"/>
                        <a:t>20 % LEGATRUU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800" noProof="0" dirty="0"/>
                        <a:t>Classic equity-bond mix for balanced exposure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800" noProof="0" dirty="0"/>
                        <a:t>Moderate growth with downside cushion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3855766"/>
                  </a:ext>
                </a:extLst>
              </a:tr>
            </a:tbl>
          </a:graphicData>
        </a:graphic>
      </p:graphicFrame>
      <p:sp>
        <p:nvSpPr>
          <p:cNvPr id="9" name="CasellaDiTesto 8">
            <a:extLst>
              <a:ext uri="{FF2B5EF4-FFF2-40B4-BE49-F238E27FC236}">
                <a16:creationId xmlns:a16="http://schemas.microsoft.com/office/drawing/2014/main" id="{1B0A3EC5-5357-A59E-0EAD-54C6AD2CC27F}"/>
              </a:ext>
            </a:extLst>
          </p:cNvPr>
          <p:cNvSpPr txBox="1"/>
          <p:nvPr/>
        </p:nvSpPr>
        <p:spPr>
          <a:xfrm>
            <a:off x="705261" y="5686411"/>
            <a:ext cx="1078147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just">
              <a:buNone/>
            </a:pPr>
            <a:r>
              <a:rPr lang="en-GB" sz="1600" noProof="0" dirty="0">
                <a:ea typeface="+mn-lt"/>
                <a:cs typeface="+mn-lt"/>
              </a:rPr>
              <a:t>* The graphs in the </a:t>
            </a:r>
            <a:r>
              <a:rPr lang="en-GB" sz="1600" dirty="0">
                <a:ea typeface="+mn-lt"/>
                <a:cs typeface="+mn-lt"/>
              </a:rPr>
              <a:t>P</a:t>
            </a:r>
            <a:r>
              <a:rPr lang="en-GB" sz="1600" noProof="0" dirty="0" err="1">
                <a:ea typeface="+mn-lt"/>
                <a:cs typeface="+mn-lt"/>
              </a:rPr>
              <a:t>ortfolio</a:t>
            </a:r>
            <a:r>
              <a:rPr lang="en-GB" sz="1600" noProof="0" dirty="0">
                <a:ea typeface="+mn-lt"/>
                <a:cs typeface="+mn-lt"/>
              </a:rPr>
              <a:t> </a:t>
            </a:r>
            <a:r>
              <a:rPr lang="en-GB" sz="1600" dirty="0">
                <a:ea typeface="+mn-lt"/>
                <a:cs typeface="+mn-lt"/>
              </a:rPr>
              <a:t>R</a:t>
            </a:r>
            <a:r>
              <a:rPr lang="en-GB" sz="1600" noProof="0" dirty="0" err="1">
                <a:ea typeface="+mn-lt"/>
                <a:cs typeface="+mn-lt"/>
              </a:rPr>
              <a:t>epl</a:t>
            </a:r>
            <a:r>
              <a:rPr lang="en-GB" sz="1600" dirty="0" err="1">
                <a:ea typeface="+mn-lt"/>
                <a:cs typeface="+mn-lt"/>
              </a:rPr>
              <a:t>ica</a:t>
            </a:r>
            <a:r>
              <a:rPr lang="en-GB" sz="1600" dirty="0">
                <a:ea typeface="+mn-lt"/>
                <a:cs typeface="+mn-lt"/>
              </a:rPr>
              <a:t> section of this presentation refer to the Equity Portfolio. The results for the other portfolios can be observed in the </a:t>
            </a:r>
            <a:r>
              <a:rPr lang="en-GB" sz="1600" dirty="0" err="1">
                <a:ea typeface="+mn-lt"/>
                <a:cs typeface="+mn-lt"/>
              </a:rPr>
              <a:t>Jupyter</a:t>
            </a:r>
            <a:r>
              <a:rPr lang="en-GB" sz="1600" dirty="0">
                <a:ea typeface="+mn-lt"/>
                <a:cs typeface="+mn-lt"/>
              </a:rPr>
              <a:t> Notebook named </a:t>
            </a:r>
            <a:r>
              <a:rPr lang="en-GB" sz="1600" i="1" dirty="0">
                <a:ea typeface="+mn-lt"/>
                <a:cs typeface="+mn-lt"/>
              </a:rPr>
              <a:t>Group13_Final_Project.ipynb</a:t>
            </a:r>
            <a:r>
              <a:rPr lang="en-GB" sz="1600" dirty="0">
                <a:ea typeface="+mn-lt"/>
                <a:cs typeface="+mn-lt"/>
              </a:rPr>
              <a:t>.</a:t>
            </a:r>
            <a:endParaRPr lang="en-GB" sz="1600" i="1" noProof="0" dirty="0">
              <a:ea typeface="+mn-lt"/>
              <a:cs typeface="+mn-lt"/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BC3EF874-1DBC-5722-541A-4F1E5665E5F7}"/>
              </a:ext>
            </a:extLst>
          </p:cNvPr>
          <p:cNvSpPr txBox="1"/>
          <p:nvPr/>
        </p:nvSpPr>
        <p:spPr>
          <a:xfrm>
            <a:off x="705259" y="2096965"/>
            <a:ext cx="107814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just">
              <a:buNone/>
            </a:pPr>
            <a:r>
              <a:rPr lang="en-GB" noProof="0" dirty="0">
                <a:ea typeface="+mn-lt"/>
                <a:cs typeface="+mn-lt"/>
              </a:rPr>
              <a:t>Three </a:t>
            </a:r>
            <a:r>
              <a:rPr lang="en-GB" b="1" noProof="0" dirty="0">
                <a:solidFill>
                  <a:schemeClr val="accent1"/>
                </a:solidFill>
                <a:ea typeface="+mn-lt"/>
                <a:cs typeface="+mn-lt"/>
              </a:rPr>
              <a:t>reference portfolios</a:t>
            </a:r>
            <a:r>
              <a:rPr lang="en-GB" noProof="0" dirty="0">
                <a:ea typeface="+mn-lt"/>
                <a:cs typeface="+mn-lt"/>
              </a:rPr>
              <a:t> have been replicated: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B93F9236-7B7C-383B-7983-D65B5D515FC4}"/>
              </a:ext>
            </a:extLst>
          </p:cNvPr>
          <p:cNvSpPr txBox="1"/>
          <p:nvPr/>
        </p:nvSpPr>
        <p:spPr>
          <a:xfrm>
            <a:off x="5936981" y="6461550"/>
            <a:ext cx="3180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6</a:t>
            </a:r>
            <a:endParaRPr lang="en-GB" sz="1600" noProof="0" dirty="0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CB472BEA-29BF-8504-D981-271366F49309}"/>
              </a:ext>
            </a:extLst>
          </p:cNvPr>
          <p:cNvSpPr txBox="1"/>
          <p:nvPr/>
        </p:nvSpPr>
        <p:spPr>
          <a:xfrm>
            <a:off x="10514257" y="6562000"/>
            <a:ext cx="172064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050" b="1" i="0" dirty="0">
                <a:solidFill>
                  <a:srgbClr val="004080"/>
                </a:solidFill>
                <a:effectLst/>
                <a:latin typeface="Arial" panose="020B0604020202020204" pitchFamily="34" charset="0"/>
              </a:rPr>
              <a:t>Big Levy Investments</a:t>
            </a:r>
          </a:p>
        </p:txBody>
      </p:sp>
    </p:spTree>
    <p:extLst>
      <p:ext uri="{BB962C8B-B14F-4D97-AF65-F5344CB8AC3E}">
        <p14:creationId xmlns:p14="http://schemas.microsoft.com/office/powerpoint/2010/main" val="11878406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2B1098-784A-BFDF-2B8F-E3F9520CCD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magine 13" descr="Immagine che contiene testo, schermata, quadrato, numero&#10;&#10;Il contenuto generato dall'IA potrebbe non essere corretto.">
            <a:extLst>
              <a:ext uri="{FF2B5EF4-FFF2-40B4-BE49-F238E27FC236}">
                <a16:creationId xmlns:a16="http://schemas.microsoft.com/office/drawing/2014/main" id="{61F8A917-DDC2-85AC-E3BB-94EAD2615D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2888" y="3540037"/>
            <a:ext cx="3349154" cy="2952786"/>
          </a:xfrm>
          <a:prstGeom prst="rect">
            <a:avLst/>
          </a:prstGeom>
        </p:spPr>
      </p:pic>
      <p:pic>
        <p:nvPicPr>
          <p:cNvPr id="16" name="Immagine 15" descr="Immagine che contiene testo, schermata, numero, quadrato&#10;&#10;Il contenuto generato dall'IA potrebbe non essere corretto.">
            <a:extLst>
              <a:ext uri="{FF2B5EF4-FFF2-40B4-BE49-F238E27FC236}">
                <a16:creationId xmlns:a16="http://schemas.microsoft.com/office/drawing/2014/main" id="{2D34E8B2-ECA2-5130-0D25-75AA805DF7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2028" y="3540037"/>
            <a:ext cx="3355381" cy="2958275"/>
          </a:xfrm>
          <a:prstGeom prst="rect">
            <a:avLst/>
          </a:prstGeom>
        </p:spPr>
      </p:pic>
      <p:pic>
        <p:nvPicPr>
          <p:cNvPr id="18" name="Immagine 17" descr="Immagine che contiene testo, schermata, quadrato, numero&#10;&#10;Il contenuto generato dall'IA potrebbe non essere corretto.">
            <a:extLst>
              <a:ext uri="{FF2B5EF4-FFF2-40B4-BE49-F238E27FC236}">
                <a16:creationId xmlns:a16="http://schemas.microsoft.com/office/drawing/2014/main" id="{5F950D9E-877A-47E4-79B0-A63BDB449D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701" y="3540037"/>
            <a:ext cx="3355381" cy="2958276"/>
          </a:xfrm>
          <a:prstGeom prst="rect">
            <a:avLst/>
          </a:prstGeom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863B93FA-1025-2803-EEA3-A0D74E3156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rgbClr val="1973EB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831" y="6375476"/>
            <a:ext cx="507590" cy="373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218D07F5-D3CC-C5A6-CF1A-E7E9F660B30F}"/>
              </a:ext>
            </a:extLst>
          </p:cNvPr>
          <p:cNvSpPr txBox="1"/>
          <p:nvPr/>
        </p:nvSpPr>
        <p:spPr>
          <a:xfrm>
            <a:off x="97784" y="1128110"/>
            <a:ext cx="4015970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>
                <a:solidFill>
                  <a:srgbClr val="1973EB"/>
                </a:solidFill>
              </a:rPr>
              <a:t>Equity Portfolio</a:t>
            </a:r>
          </a:p>
          <a:p>
            <a:pPr>
              <a:buNone/>
            </a:pPr>
            <a:endParaRPr lang="en-US" sz="500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 Very strong anchor</a:t>
            </a:r>
            <a:r>
              <a:rPr lang="en-US" dirty="0"/>
              <a:t>: ES1 (S&amp;P 500 mini) clocks a </a:t>
            </a:r>
            <a:r>
              <a:rPr lang="en-US" b="1" dirty="0"/>
              <a:t>ρ ≈ 0.96</a:t>
            </a:r>
            <a:r>
              <a:rPr lang="en-US" dirty="0"/>
              <a:t> with the target.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5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A clear </a:t>
            </a:r>
            <a:r>
              <a:rPr lang="en-US" b="1" dirty="0"/>
              <a:t>“equity cluster”</a:t>
            </a:r>
            <a:r>
              <a:rPr lang="en-US" dirty="0"/>
              <a:t> (ES1, VG1, NQ1, TP1) all inter-correlated above </a:t>
            </a:r>
            <a:r>
              <a:rPr lang="en-US" b="1" dirty="0"/>
              <a:t>0.70</a:t>
            </a:r>
            <a:r>
              <a:rPr lang="en-US" dirty="0"/>
              <a:t>, while rate futures (RX1, TY1) are weak/negative.</a:t>
            </a:r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F06727EE-DE8E-14A5-DE6D-78A0962735F2}"/>
              </a:ext>
            </a:extLst>
          </p:cNvPr>
          <p:cNvSpPr txBox="1"/>
          <p:nvPr/>
        </p:nvSpPr>
        <p:spPr>
          <a:xfrm>
            <a:off x="4209225" y="1128110"/>
            <a:ext cx="3624808" cy="2185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>
                <a:solidFill>
                  <a:srgbClr val="1973EB"/>
                </a:solidFill>
              </a:rPr>
              <a:t>Bond Portfolio</a:t>
            </a:r>
          </a:p>
          <a:p>
            <a:pPr>
              <a:buNone/>
            </a:pPr>
            <a:endParaRPr lang="en-US" sz="500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 Flatter matrix</a:t>
            </a:r>
            <a:r>
              <a:rPr lang="en-US" dirty="0"/>
              <a:t> – no future tops </a:t>
            </a:r>
          </a:p>
          <a:p>
            <a:r>
              <a:rPr lang="en-US" b="1" dirty="0"/>
              <a:t>ρ = 0.65</a:t>
            </a:r>
            <a:r>
              <a:rPr lang="en-US" dirty="0"/>
              <a:t> with the target (best is TY1, the 10-year T-Note).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5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Cross-future links mostly sit in the </a:t>
            </a:r>
            <a:r>
              <a:rPr lang="en-US" b="1" dirty="0"/>
              <a:t>0.25 – 0.55</a:t>
            </a:r>
            <a:r>
              <a:rPr lang="en-US" dirty="0"/>
              <a:t> band; some pairs even drift slightly negative.</a:t>
            </a:r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629A92A0-5AAA-EFE4-5965-6C87CD8573B0}"/>
              </a:ext>
            </a:extLst>
          </p:cNvPr>
          <p:cNvSpPr txBox="1"/>
          <p:nvPr/>
        </p:nvSpPr>
        <p:spPr>
          <a:xfrm>
            <a:off x="8049737" y="1128110"/>
            <a:ext cx="4026491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it-IT" b="1" dirty="0">
                <a:solidFill>
                  <a:srgbClr val="1973EB"/>
                </a:solidFill>
              </a:rPr>
              <a:t>Life Strategy 80/20 Portfolio</a:t>
            </a:r>
          </a:p>
          <a:p>
            <a:pPr>
              <a:buNone/>
            </a:pPr>
            <a:endParaRPr lang="it-IT" sz="500" b="1" dirty="0"/>
          </a:p>
          <a:p>
            <a:pPr>
              <a:buFont typeface="Arial" panose="020B0604020202020204" pitchFamily="34" charset="0"/>
              <a:buChar char="•"/>
            </a:pPr>
            <a:r>
              <a:rPr lang="it-IT" dirty="0"/>
              <a:t> </a:t>
            </a:r>
            <a:r>
              <a:rPr lang="it-IT" dirty="0" err="1"/>
              <a:t>Hybrid</a:t>
            </a:r>
            <a:r>
              <a:rPr lang="it-IT" dirty="0"/>
              <a:t> </a:t>
            </a:r>
            <a:r>
              <a:rPr lang="it-IT" dirty="0" err="1"/>
              <a:t>profile</a:t>
            </a:r>
            <a:r>
              <a:rPr lang="it-IT" dirty="0"/>
              <a:t>: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it-IT" dirty="0"/>
              <a:t>Equity </a:t>
            </a:r>
            <a:r>
              <a:rPr lang="it-IT" dirty="0" err="1"/>
              <a:t>leg</a:t>
            </a:r>
            <a:r>
              <a:rPr lang="it-IT" dirty="0"/>
              <a:t> </a:t>
            </a:r>
            <a:r>
              <a:rPr lang="it-IT" dirty="0" err="1"/>
              <a:t>survives</a:t>
            </a:r>
            <a:r>
              <a:rPr lang="it-IT" dirty="0"/>
              <a:t> - ES1 </a:t>
            </a:r>
            <a:r>
              <a:rPr lang="it-IT" dirty="0" err="1"/>
              <a:t>still</a:t>
            </a:r>
            <a:r>
              <a:rPr lang="it-IT" dirty="0"/>
              <a:t> </a:t>
            </a:r>
            <a:r>
              <a:rPr lang="el-GR" b="1" dirty="0"/>
              <a:t>ρ ≈ 0.90</a:t>
            </a:r>
            <a:r>
              <a:rPr lang="el-GR" dirty="0"/>
              <a:t> </a:t>
            </a:r>
            <a:r>
              <a:rPr lang="it-IT" dirty="0"/>
              <a:t>with target.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it-IT" dirty="0"/>
              <a:t>Bond </a:t>
            </a:r>
            <a:r>
              <a:rPr lang="it-IT" dirty="0" err="1"/>
              <a:t>influence</a:t>
            </a:r>
            <a:r>
              <a:rPr lang="it-IT" dirty="0"/>
              <a:t> </a:t>
            </a:r>
            <a:r>
              <a:rPr lang="it-IT" dirty="0" err="1"/>
              <a:t>visible</a:t>
            </a:r>
            <a:r>
              <a:rPr lang="it-IT" dirty="0"/>
              <a:t> – TY1 </a:t>
            </a:r>
            <a:r>
              <a:rPr lang="it-IT" dirty="0" err="1"/>
              <a:t>at</a:t>
            </a:r>
            <a:r>
              <a:rPr lang="it-IT" dirty="0"/>
              <a:t> </a:t>
            </a:r>
            <a:r>
              <a:rPr lang="el-GR" b="1" dirty="0"/>
              <a:t>ρ ≈ 0.61</a:t>
            </a:r>
            <a:r>
              <a:rPr lang="el-GR" dirty="0"/>
              <a:t>.</a:t>
            </a:r>
            <a:endParaRPr lang="it-IT" dirty="0"/>
          </a:p>
          <a:p>
            <a:pPr lvl="1"/>
            <a:endParaRPr lang="el-GR" sz="500" dirty="0"/>
          </a:p>
          <a:p>
            <a:pPr>
              <a:buFont typeface="Arial" panose="020B0604020202020204" pitchFamily="34" charset="0"/>
              <a:buChar char="•"/>
            </a:pPr>
            <a:r>
              <a:rPr lang="it-IT" dirty="0"/>
              <a:t> Matrix looks like a </a:t>
            </a:r>
            <a:r>
              <a:rPr lang="it-IT" dirty="0" err="1"/>
              <a:t>tempered</a:t>
            </a:r>
            <a:r>
              <a:rPr lang="it-IT" dirty="0"/>
              <a:t> </a:t>
            </a:r>
            <a:r>
              <a:rPr lang="it-IT" dirty="0" err="1"/>
              <a:t>version</a:t>
            </a:r>
            <a:r>
              <a:rPr lang="it-IT" dirty="0"/>
              <a:t> of the equity </a:t>
            </a:r>
            <a:r>
              <a:rPr lang="it-IT" dirty="0" err="1"/>
              <a:t>map</a:t>
            </a:r>
            <a:r>
              <a:rPr lang="it-IT" dirty="0"/>
              <a:t>.</a:t>
            </a:r>
          </a:p>
        </p:txBody>
      </p:sp>
      <p:cxnSp>
        <p:nvCxnSpPr>
          <p:cNvPr id="35" name="Connettore diritto 34">
            <a:extLst>
              <a:ext uri="{FF2B5EF4-FFF2-40B4-BE49-F238E27FC236}">
                <a16:creationId xmlns:a16="http://schemas.microsoft.com/office/drawing/2014/main" id="{4D746E6E-D36E-4F46-AF97-3747B8A71DD3}"/>
              </a:ext>
            </a:extLst>
          </p:cNvPr>
          <p:cNvCxnSpPr>
            <a:cxnSpLocks/>
          </p:cNvCxnSpPr>
          <p:nvPr/>
        </p:nvCxnSpPr>
        <p:spPr>
          <a:xfrm>
            <a:off x="4046626" y="1039489"/>
            <a:ext cx="0" cy="568930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ttore diritto 40">
            <a:extLst>
              <a:ext uri="{FF2B5EF4-FFF2-40B4-BE49-F238E27FC236}">
                <a16:creationId xmlns:a16="http://schemas.microsoft.com/office/drawing/2014/main" id="{750CC431-2282-9459-A18C-489DEE2EFB17}"/>
              </a:ext>
            </a:extLst>
          </p:cNvPr>
          <p:cNvCxnSpPr>
            <a:cxnSpLocks/>
          </p:cNvCxnSpPr>
          <p:nvPr/>
        </p:nvCxnSpPr>
        <p:spPr>
          <a:xfrm>
            <a:off x="7966237" y="1039489"/>
            <a:ext cx="0" cy="568930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ttangolo 2">
            <a:extLst>
              <a:ext uri="{FF2B5EF4-FFF2-40B4-BE49-F238E27FC236}">
                <a16:creationId xmlns:a16="http://schemas.microsoft.com/office/drawing/2014/main" id="{CD03178E-1CFE-B3A0-2056-13A00718D657}"/>
              </a:ext>
            </a:extLst>
          </p:cNvPr>
          <p:cNvSpPr/>
          <p:nvPr/>
        </p:nvSpPr>
        <p:spPr>
          <a:xfrm>
            <a:off x="339943" y="3650188"/>
            <a:ext cx="507590" cy="2146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b="1" dirty="0">
                <a:solidFill>
                  <a:schemeClr val="tx1"/>
                </a:solidFill>
              </a:rPr>
              <a:t>Target Index</a:t>
            </a: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36A722F8-8A74-C275-37E5-29911D39D029}"/>
              </a:ext>
            </a:extLst>
          </p:cNvPr>
          <p:cNvSpPr/>
          <p:nvPr/>
        </p:nvSpPr>
        <p:spPr>
          <a:xfrm>
            <a:off x="4327398" y="3652147"/>
            <a:ext cx="507590" cy="2146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b="1" dirty="0">
                <a:solidFill>
                  <a:schemeClr val="tx1"/>
                </a:solidFill>
              </a:rPr>
              <a:t>Target Index</a:t>
            </a: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4337181A-F7A3-F1E5-DE9E-846943BA68E6}"/>
              </a:ext>
            </a:extLst>
          </p:cNvPr>
          <p:cNvSpPr/>
          <p:nvPr/>
        </p:nvSpPr>
        <p:spPr>
          <a:xfrm rot="16200000">
            <a:off x="701052" y="6179928"/>
            <a:ext cx="507590" cy="2146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b="1" dirty="0">
                <a:solidFill>
                  <a:schemeClr val="tx1"/>
                </a:solidFill>
              </a:rPr>
              <a:t>Target Index</a:t>
            </a: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BEAEFDCD-9ABC-ECC4-1997-D355CB31C4E8}"/>
              </a:ext>
            </a:extLst>
          </p:cNvPr>
          <p:cNvSpPr/>
          <p:nvPr/>
        </p:nvSpPr>
        <p:spPr>
          <a:xfrm rot="16200000">
            <a:off x="4688506" y="6181888"/>
            <a:ext cx="507590" cy="2146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b="1" dirty="0">
                <a:solidFill>
                  <a:schemeClr val="tx1"/>
                </a:solidFill>
              </a:rPr>
              <a:t>Target Index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E5810B43-88AD-11BC-A2D3-F1A6F5DAE9EE}"/>
              </a:ext>
            </a:extLst>
          </p:cNvPr>
          <p:cNvSpPr/>
          <p:nvPr/>
        </p:nvSpPr>
        <p:spPr>
          <a:xfrm rot="16200000">
            <a:off x="8579432" y="6176917"/>
            <a:ext cx="507590" cy="2146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b="1" dirty="0">
                <a:solidFill>
                  <a:schemeClr val="tx1"/>
                </a:solidFill>
              </a:rPr>
              <a:t>Target Index</a:t>
            </a: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4A829820-6382-94BB-9C36-FB405D64B4D6}"/>
              </a:ext>
            </a:extLst>
          </p:cNvPr>
          <p:cNvSpPr/>
          <p:nvPr/>
        </p:nvSpPr>
        <p:spPr>
          <a:xfrm>
            <a:off x="8218324" y="3647177"/>
            <a:ext cx="507590" cy="2146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700" b="1" dirty="0">
                <a:solidFill>
                  <a:schemeClr val="tx1"/>
                </a:solidFill>
              </a:rPr>
              <a:t>Target Index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592F59C9-339C-968F-7948-E57B7AE6D07A}"/>
              </a:ext>
            </a:extLst>
          </p:cNvPr>
          <p:cNvSpPr/>
          <p:nvPr/>
        </p:nvSpPr>
        <p:spPr>
          <a:xfrm>
            <a:off x="1942273" y="4727656"/>
            <a:ext cx="868680" cy="857891"/>
          </a:xfrm>
          <a:prstGeom prst="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230514BF-8ECA-F965-6EB7-D4F27E52559E}"/>
              </a:ext>
            </a:extLst>
          </p:cNvPr>
          <p:cNvSpPr/>
          <p:nvPr/>
        </p:nvSpPr>
        <p:spPr>
          <a:xfrm>
            <a:off x="867853" y="3664300"/>
            <a:ext cx="205330" cy="2326422"/>
          </a:xfrm>
          <a:prstGeom prst="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40904A74-CA07-3F17-CDAC-69281312174C}"/>
              </a:ext>
            </a:extLst>
          </p:cNvPr>
          <p:cNvSpPr/>
          <p:nvPr/>
        </p:nvSpPr>
        <p:spPr>
          <a:xfrm>
            <a:off x="4846831" y="3649011"/>
            <a:ext cx="214626" cy="2369145"/>
          </a:xfrm>
          <a:prstGeom prst="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FCB46680-D8EC-C093-8913-267138ADE186}"/>
              </a:ext>
            </a:extLst>
          </p:cNvPr>
          <p:cNvSpPr/>
          <p:nvPr/>
        </p:nvSpPr>
        <p:spPr>
          <a:xfrm>
            <a:off x="8749367" y="3661289"/>
            <a:ext cx="214626" cy="2369145"/>
          </a:xfrm>
          <a:prstGeom prst="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Titolo 1">
            <a:extLst>
              <a:ext uri="{FF2B5EF4-FFF2-40B4-BE49-F238E27FC236}">
                <a16:creationId xmlns:a16="http://schemas.microsoft.com/office/drawing/2014/main" id="{2E40F84A-3D85-EC61-ED16-A5FFBB040BDD}"/>
              </a:ext>
            </a:extLst>
          </p:cNvPr>
          <p:cNvSpPr txBox="1">
            <a:spLocks/>
          </p:cNvSpPr>
          <p:nvPr/>
        </p:nvSpPr>
        <p:spPr>
          <a:xfrm>
            <a:off x="705262" y="396450"/>
            <a:ext cx="10890929" cy="10972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600" dirty="0"/>
              <a:t>CORRELATION ANALYSIS</a:t>
            </a:r>
            <a:endParaRPr lang="en-GB" sz="3600" dirty="0">
              <a:latin typeface="+mn-lt"/>
              <a:ea typeface="+mn-ea"/>
              <a:cs typeface="+mn-cs"/>
            </a:endParaRPr>
          </a:p>
        </p:txBody>
      </p:sp>
      <p:sp>
        <p:nvSpPr>
          <p:cNvPr id="26" name="Rettangolo 25">
            <a:extLst>
              <a:ext uri="{FF2B5EF4-FFF2-40B4-BE49-F238E27FC236}">
                <a16:creationId xmlns:a16="http://schemas.microsoft.com/office/drawing/2014/main" id="{623BD447-7FFD-EBDB-F314-AA3E7E782492}"/>
              </a:ext>
            </a:extLst>
          </p:cNvPr>
          <p:cNvSpPr/>
          <p:nvPr/>
        </p:nvSpPr>
        <p:spPr>
          <a:xfrm>
            <a:off x="867853" y="4727656"/>
            <a:ext cx="214626" cy="85789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3649B72F-7C86-D0DA-BF60-68BDD30E13B5}"/>
              </a:ext>
            </a:extLst>
          </p:cNvPr>
          <p:cNvSpPr txBox="1"/>
          <p:nvPr/>
        </p:nvSpPr>
        <p:spPr>
          <a:xfrm>
            <a:off x="5936981" y="6461550"/>
            <a:ext cx="3180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7</a:t>
            </a:r>
            <a:endParaRPr lang="en-GB" sz="1600" noProof="0" dirty="0"/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19B5612B-819D-531E-932A-BA62F22236A4}"/>
              </a:ext>
            </a:extLst>
          </p:cNvPr>
          <p:cNvSpPr txBox="1"/>
          <p:nvPr/>
        </p:nvSpPr>
        <p:spPr>
          <a:xfrm>
            <a:off x="10514257" y="6562000"/>
            <a:ext cx="172064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050" b="1" i="0" dirty="0">
                <a:solidFill>
                  <a:srgbClr val="004080"/>
                </a:solidFill>
                <a:effectLst/>
                <a:latin typeface="Arial" panose="020B0604020202020204" pitchFamily="34" charset="0"/>
              </a:rPr>
              <a:t>Big Levy Investments</a:t>
            </a:r>
          </a:p>
        </p:txBody>
      </p:sp>
    </p:spTree>
    <p:extLst>
      <p:ext uri="{BB962C8B-B14F-4D97-AF65-F5344CB8AC3E}">
        <p14:creationId xmlns:p14="http://schemas.microsoft.com/office/powerpoint/2010/main" val="3883884531"/>
      </p:ext>
    </p:extLst>
  </p:cSld>
  <p:clrMapOvr>
    <a:masterClrMapping/>
  </p:clrMapOvr>
</p:sld>
</file>

<file path=ppt/theme/theme1.xml><?xml version="1.0" encoding="utf-8"?>
<a:theme xmlns:a="http://schemas.openxmlformats.org/drawingml/2006/main" name="DashVTI">
  <a:themeElements>
    <a:clrScheme name="Custom 6">
      <a:dk1>
        <a:sysClr val="windowText" lastClr="000000"/>
      </a:dk1>
      <a:lt1>
        <a:sysClr val="window" lastClr="FFFFFF"/>
      </a:lt1>
      <a:dk2>
        <a:srgbClr val="0D1C3B"/>
      </a:dk2>
      <a:lt2>
        <a:srgbClr val="F5F2F9"/>
      </a:lt2>
      <a:accent1>
        <a:srgbClr val="1973EB"/>
      </a:accent1>
      <a:accent2>
        <a:srgbClr val="25C8A2"/>
      </a:accent2>
      <a:accent3>
        <a:srgbClr val="BF8ED1"/>
      </a:accent3>
      <a:accent4>
        <a:srgbClr val="FE733C"/>
      </a:accent4>
      <a:accent5>
        <a:srgbClr val="FE5A5A"/>
      </a:accent5>
      <a:accent6>
        <a:srgbClr val="1AC16E"/>
      </a:accent6>
      <a:hlink>
        <a:srgbClr val="1AC16E"/>
      </a:hlink>
      <a:folHlink>
        <a:srgbClr val="00B0F0"/>
      </a:folHlink>
    </a:clrScheme>
    <a:fontScheme name="grandview display">
      <a:majorFont>
        <a:latin typeface="Grandview Display"/>
        <a:ea typeface=""/>
        <a:cs typeface=""/>
      </a:majorFont>
      <a:minorFont>
        <a:latin typeface="Grandview Displ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shVTI" id="{0A75137F-CDEB-4E94-A788-9D255EBE1B91}" vid="{DE9A6A09-5855-45A3-8E99-4290ED24057C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Override1.xml><?xml version="1.0" encoding="utf-8"?>
<a:themeOverride xmlns:a="http://schemas.openxmlformats.org/drawingml/2006/main">
  <a:clrScheme name="Custom 6">
    <a:dk1>
      <a:sysClr val="windowText" lastClr="000000"/>
    </a:dk1>
    <a:lt1>
      <a:sysClr val="window" lastClr="FFFFFF"/>
    </a:lt1>
    <a:dk2>
      <a:srgbClr val="0D1C3B"/>
    </a:dk2>
    <a:lt2>
      <a:srgbClr val="F5F2F9"/>
    </a:lt2>
    <a:accent1>
      <a:srgbClr val="1973EB"/>
    </a:accent1>
    <a:accent2>
      <a:srgbClr val="25C8A2"/>
    </a:accent2>
    <a:accent3>
      <a:srgbClr val="BF8ED1"/>
    </a:accent3>
    <a:accent4>
      <a:srgbClr val="FE733C"/>
    </a:accent4>
    <a:accent5>
      <a:srgbClr val="FE5A5A"/>
    </a:accent5>
    <a:accent6>
      <a:srgbClr val="1AC16E"/>
    </a:accent6>
    <a:hlink>
      <a:srgbClr val="1AC16E"/>
    </a:hlink>
    <a:folHlink>
      <a:srgbClr val="00B0F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594</TotalTime>
  <Words>1967</Words>
  <Application>Microsoft Office PowerPoint</Application>
  <PresentationFormat>Widescreen</PresentationFormat>
  <Paragraphs>272</Paragraphs>
  <Slides>23</Slides>
  <Notes>2</Notes>
  <HiddenSlides>3</HiddenSlides>
  <MMClips>1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23</vt:i4>
      </vt:variant>
    </vt:vector>
  </HeadingPairs>
  <TitlesOfParts>
    <vt:vector size="30" baseType="lpstr">
      <vt:lpstr>Aptos</vt:lpstr>
      <vt:lpstr>Arial</vt:lpstr>
      <vt:lpstr>Bierstadt</vt:lpstr>
      <vt:lpstr>Cambria Math</vt:lpstr>
      <vt:lpstr>Courier New</vt:lpstr>
      <vt:lpstr>Grandview Display</vt:lpstr>
      <vt:lpstr>DashVTI</vt:lpstr>
      <vt:lpstr>Presentazione standard di PowerPoint</vt:lpstr>
      <vt:lpstr>Presentazione standard di PowerPoint</vt:lpstr>
      <vt:lpstr>1. AIM OF THE PROJECT</vt:lpstr>
      <vt:lpstr>2. CUSTOMER CLASSIFICATION</vt:lpstr>
      <vt:lpstr>EDA</vt:lpstr>
      <vt:lpstr>RESULTS</vt:lpstr>
      <vt:lpstr>INTERPRETABILITY</vt:lpstr>
      <vt:lpstr>3. PORTFOLIO REPLICA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DISCRETE PORTFOLIO ALLOCATION</vt:lpstr>
      <vt:lpstr>Presentazione standard di PowerPoint</vt:lpstr>
      <vt:lpstr>Presentazione standard di PowerPoint</vt:lpstr>
      <vt:lpstr>Presentazione standard di PowerPoint</vt:lpstr>
      <vt:lpstr>5. REPLICA WITH ANOMALY DETECTION 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Carola Coluccelli</dc:creator>
  <cp:lastModifiedBy>Matteo Torba</cp:lastModifiedBy>
  <cp:revision>4</cp:revision>
  <dcterms:created xsi:type="dcterms:W3CDTF">2025-06-02T10:42:58Z</dcterms:created>
  <dcterms:modified xsi:type="dcterms:W3CDTF">2025-06-02T20:57:52Z</dcterms:modified>
</cp:coreProperties>
</file>